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avi" ContentType="video/x-msvide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0"/>
  </p:notesMasterIdLst>
  <p:sldIdLst>
    <p:sldId id="257" r:id="rId2"/>
    <p:sldId id="281" r:id="rId3"/>
    <p:sldId id="298" r:id="rId4"/>
    <p:sldId id="258" r:id="rId5"/>
    <p:sldId id="282" r:id="rId6"/>
    <p:sldId id="280" r:id="rId7"/>
    <p:sldId id="299" r:id="rId8"/>
    <p:sldId id="259" r:id="rId9"/>
    <p:sldId id="272" r:id="rId10"/>
    <p:sldId id="273" r:id="rId11"/>
    <p:sldId id="260" r:id="rId12"/>
    <p:sldId id="261" r:id="rId13"/>
    <p:sldId id="262" r:id="rId14"/>
    <p:sldId id="274" r:id="rId15"/>
    <p:sldId id="263" r:id="rId16"/>
    <p:sldId id="264" r:id="rId17"/>
    <p:sldId id="265" r:id="rId18"/>
    <p:sldId id="266" r:id="rId19"/>
    <p:sldId id="275" r:id="rId20"/>
    <p:sldId id="279" r:id="rId21"/>
    <p:sldId id="267" r:id="rId22"/>
    <p:sldId id="276" r:id="rId23"/>
    <p:sldId id="268" r:id="rId24"/>
    <p:sldId id="269" r:id="rId25"/>
    <p:sldId id="277" r:id="rId26"/>
    <p:sldId id="270" r:id="rId27"/>
    <p:sldId id="271" r:id="rId28"/>
    <p:sldId id="278" r:id="rId29"/>
    <p:sldId id="284" r:id="rId30"/>
    <p:sldId id="300" r:id="rId31"/>
    <p:sldId id="283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5" r:id="rId41"/>
    <p:sldId id="301" r:id="rId42"/>
    <p:sldId id="294" r:id="rId43"/>
    <p:sldId id="296" r:id="rId44"/>
    <p:sldId id="302" r:id="rId45"/>
    <p:sldId id="297" r:id="rId46"/>
    <p:sldId id="303" r:id="rId47"/>
    <p:sldId id="304" r:id="rId48"/>
    <p:sldId id="305" r:id="rId49"/>
    <p:sldId id="306" r:id="rId50"/>
    <p:sldId id="307" r:id="rId51"/>
    <p:sldId id="308" r:id="rId52"/>
    <p:sldId id="309" r:id="rId53"/>
    <p:sldId id="310" r:id="rId54"/>
    <p:sldId id="311" r:id="rId55"/>
    <p:sldId id="312" r:id="rId56"/>
    <p:sldId id="313" r:id="rId57"/>
    <p:sldId id="314" r:id="rId58"/>
    <p:sldId id="315" r:id="rId59"/>
    <p:sldId id="316" r:id="rId60"/>
    <p:sldId id="317" r:id="rId61"/>
    <p:sldId id="318" r:id="rId62"/>
    <p:sldId id="319" r:id="rId63"/>
    <p:sldId id="320" r:id="rId64"/>
    <p:sldId id="321" r:id="rId65"/>
    <p:sldId id="322" r:id="rId66"/>
    <p:sldId id="323" r:id="rId67"/>
    <p:sldId id="324" r:id="rId68"/>
    <p:sldId id="325" r:id="rId6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854"/>
    <p:restoredTop sz="62450"/>
  </p:normalViewPr>
  <p:slideViewPr>
    <p:cSldViewPr snapToGrid="0" snapToObjects="1">
      <p:cViewPr>
        <p:scale>
          <a:sx n="90" d="100"/>
          <a:sy n="90" d="100"/>
        </p:scale>
        <p:origin x="1992" y="-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2A28DD-162B-C54E-8188-BF8A7068565D}" type="datetimeFigureOut">
              <a:rPr lang="en-US" smtClean="0"/>
              <a:t>2/1/19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10AB58-7F89-4C46-B318-43A8E5BD3F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0987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Written for bids format</a:t>
            </a:r>
          </a:p>
          <a:p>
            <a:r>
              <a:rPr lang="en-US" dirty="0"/>
              <a:t>All of the variables to change is where you wan</a:t>
            </a:r>
          </a:p>
          <a:p>
            <a:r>
              <a:rPr lang="en-US" dirty="0"/>
              <a:t>Work </a:t>
            </a:r>
            <a:r>
              <a:rPr lang="en-US" dirty="0" err="1"/>
              <a:t>dir</a:t>
            </a:r>
            <a:r>
              <a:rPr lang="en-US" dirty="0"/>
              <a:t> – working on all the data</a:t>
            </a:r>
          </a:p>
          <a:p>
            <a:r>
              <a:rPr lang="en-US" dirty="0"/>
              <a:t>Data </a:t>
            </a:r>
            <a:r>
              <a:rPr lang="en-US" dirty="0" err="1"/>
              <a:t>dir</a:t>
            </a:r>
            <a:r>
              <a:rPr lang="en-US" dirty="0"/>
              <a:t> = houses the derivative for each subject</a:t>
            </a:r>
          </a:p>
          <a:p>
            <a:r>
              <a:rPr lang="en-US" dirty="0" err="1"/>
              <a:t>tempDir</a:t>
            </a:r>
            <a:r>
              <a:rPr lang="en-US" dirty="0"/>
              <a:t> = </a:t>
            </a:r>
          </a:p>
          <a:p>
            <a:r>
              <a:rPr lang="en-US" dirty="0"/>
              <a:t>Template</a:t>
            </a:r>
          </a:p>
          <a:p>
            <a:r>
              <a:rPr lang="en-US" dirty="0"/>
              <a:t>Brain prior = hippocampal masks </a:t>
            </a:r>
          </a:p>
          <a:p>
            <a:r>
              <a:rPr lang="en-US" dirty="0"/>
              <a:t>	not truly a mask but need to point it to the prior directory</a:t>
            </a:r>
          </a:p>
          <a:p>
            <a:r>
              <a:rPr lang="en-US" dirty="0"/>
              <a:t>Make sure to send the templates to the super computer too</a:t>
            </a:r>
          </a:p>
          <a:p>
            <a:r>
              <a:rPr lang="en-US" dirty="0" err="1"/>
              <a:t>Blilp</a:t>
            </a:r>
            <a:r>
              <a:rPr lang="en-US" dirty="0"/>
              <a:t> = 1 for on</a:t>
            </a:r>
          </a:p>
          <a:p>
            <a:r>
              <a:rPr lang="en-US" dirty="0"/>
              <a:t>	if no blip data change to 0</a:t>
            </a:r>
          </a:p>
          <a:p>
            <a:r>
              <a:rPr lang="en-US" dirty="0" err="1"/>
              <a:t>phaseArr</a:t>
            </a:r>
            <a:r>
              <a:rPr lang="en-US" dirty="0"/>
              <a:t> = can set if your study has multiple phases</a:t>
            </a:r>
          </a:p>
          <a:p>
            <a:r>
              <a:rPr lang="en-US" dirty="0"/>
              <a:t>	like context has a study and a test</a:t>
            </a:r>
          </a:p>
          <a:p>
            <a:r>
              <a:rPr lang="en-US" dirty="0" err="1"/>
              <a:t>BlockArr</a:t>
            </a:r>
            <a:r>
              <a:rPr lang="en-US" dirty="0"/>
              <a:t> = number of studies and number of tests</a:t>
            </a:r>
          </a:p>
          <a:p>
            <a:r>
              <a:rPr lang="en-US" dirty="0" err="1"/>
              <a:t>phaseLen</a:t>
            </a:r>
            <a:r>
              <a:rPr lang="en-US" dirty="0"/>
              <a:t> – just counting</a:t>
            </a:r>
          </a:p>
          <a:p>
            <a:r>
              <a:rPr lang="en-US" dirty="0" err="1"/>
              <a:t>doREML</a:t>
            </a:r>
            <a:r>
              <a:rPr lang="en-US" dirty="0"/>
              <a:t> = leave as 0 because not finished yet</a:t>
            </a:r>
          </a:p>
          <a:p>
            <a:r>
              <a:rPr lang="en-US" dirty="0"/>
              <a:t>	the newer way to do deconvolutions but it’s more complicated and </a:t>
            </a:r>
            <a:r>
              <a:rPr lang="en-US" dirty="0" err="1"/>
              <a:t>nate</a:t>
            </a:r>
            <a:r>
              <a:rPr lang="en-US" dirty="0"/>
              <a:t> is busy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10AB58-7F89-4C46-B318-43A8E5BD3FA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0270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Three sets of warp vectors</a:t>
            </a:r>
          </a:p>
          <a:p>
            <a:r>
              <a:rPr lang="en-US" dirty="0"/>
              <a:t>Structural to </a:t>
            </a:r>
            <a:r>
              <a:rPr lang="en-US" dirty="0" err="1"/>
              <a:t>volreg</a:t>
            </a:r>
            <a:endParaRPr lang="en-US" dirty="0"/>
          </a:p>
          <a:p>
            <a:r>
              <a:rPr lang="en-US" dirty="0"/>
              <a:t>Rotated structural to template space</a:t>
            </a:r>
          </a:p>
          <a:p>
            <a:r>
              <a:rPr lang="en-US" dirty="0"/>
              <a:t>Each volume TR to the base volume</a:t>
            </a:r>
          </a:p>
          <a:p>
            <a:endParaRPr lang="en-US" dirty="0"/>
          </a:p>
          <a:p>
            <a:r>
              <a:rPr lang="en-US" dirty="0"/>
              <a:t>Combine with matrices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10AB58-7F89-4C46-B318-43A8E5BD3FA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9963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These calculations are applied to the epi data in native space and then move it into template space all at one time</a:t>
            </a:r>
          </a:p>
          <a:p>
            <a:r>
              <a:rPr lang="en-US" dirty="0"/>
              <a:t>T2 errors where you would get false errors</a:t>
            </a:r>
          </a:p>
          <a:p>
            <a:r>
              <a:rPr lang="en-US" dirty="0"/>
              <a:t>Each time you interpolate the data you smooth it out a little, so the less that you actually process it then the better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10AB58-7F89-4C46-B318-43A8E5BD3FA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6925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Create a mask in template space of where there is t2 data</a:t>
            </a:r>
          </a:p>
          <a:p>
            <a:r>
              <a:rPr lang="en-US" dirty="0"/>
              <a:t>Use the mask for future things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10AB58-7F89-4C46-B318-43A8E5BD3FA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5493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Volume registration</a:t>
            </a:r>
          </a:p>
          <a:p>
            <a:r>
              <a:rPr lang="en-US" dirty="0"/>
              <a:t>Concatenating here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10AB58-7F89-4C46-B318-43A8E5BD3FA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7135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Make the mask here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10AB58-7F89-4C46-B318-43A8E5BD3FA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425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Take the raw data with 309 TRs and multiply it by the mask to remove any volumes that had missing data</a:t>
            </a:r>
          </a:p>
          <a:p>
            <a:r>
              <a:rPr lang="en-US" dirty="0"/>
              <a:t>Doesn’t really affect the data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10AB58-7F89-4C46-B318-43A8E5BD3FA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1400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Code that does the slide before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10AB58-7F89-4C46-B318-43A8E5BD3FA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7817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Intersection mask - where there is both functional and structural data, take a </a:t>
            </a:r>
            <a:r>
              <a:rPr lang="en-US" dirty="0" err="1"/>
              <a:t>dialated</a:t>
            </a:r>
            <a:r>
              <a:rPr lang="en-US" dirty="0"/>
              <a:t> structural mask and multiply it by a union mask</a:t>
            </a:r>
          </a:p>
          <a:p>
            <a:r>
              <a:rPr lang="en-US" dirty="0"/>
              <a:t>Union mask – mask across all runs in the study where there is actually fMRI signal</a:t>
            </a:r>
          </a:p>
          <a:p>
            <a:r>
              <a:rPr lang="en-US" dirty="0"/>
              <a:t>All of this is in template space</a:t>
            </a:r>
          </a:p>
          <a:p>
            <a:r>
              <a:rPr lang="en-US" dirty="0"/>
              <a:t>Can see across all of the runs</a:t>
            </a:r>
          </a:p>
          <a:p>
            <a:r>
              <a:rPr lang="en-US" dirty="0"/>
              <a:t>The red is where there is signal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10AB58-7F89-4C46-B318-43A8E5BD3FA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79173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Intersection mask</a:t>
            </a:r>
          </a:p>
          <a:p>
            <a:r>
              <a:rPr lang="en-US" dirty="0"/>
              <a:t>Layered on the T1</a:t>
            </a:r>
          </a:p>
          <a:p>
            <a:r>
              <a:rPr lang="en-US" dirty="0"/>
              <a:t>There is tons of fallout, but the blip will help with it</a:t>
            </a:r>
          </a:p>
          <a:p>
            <a:r>
              <a:rPr lang="en-US" dirty="0"/>
              <a:t>This one doesn’t have the blip cause we don’t have that data yet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10AB58-7F89-4C46-B318-43A8E5BD3FA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52430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Code that makes the masks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10AB58-7F89-4C46-B318-43A8E5BD3FA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9715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Play the video on the left</a:t>
            </a:r>
          </a:p>
          <a:p>
            <a:r>
              <a:rPr lang="en-US" dirty="0"/>
              <a:t>Across all of the volumes across each run, for each volume determine which proportion of voxels have signal outlier</a:t>
            </a:r>
          </a:p>
          <a:p>
            <a:r>
              <a:rPr lang="en-US" dirty="0"/>
              <a:t>Signal outliers are caused by motion, noise, etc. therefore the idea of this is to come and </a:t>
            </a:r>
          </a:p>
          <a:p>
            <a:r>
              <a:rPr lang="en-US" dirty="0"/>
              <a:t>T2* - intermediate TE and long TR </a:t>
            </a:r>
          </a:p>
          <a:p>
            <a:r>
              <a:rPr lang="en-US" dirty="0"/>
              <a:t>	functional scan essentially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10AB58-7F89-4C46-B318-43A8E5BD3FA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2796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Scale the data by the mean signal</a:t>
            </a:r>
          </a:p>
          <a:p>
            <a:r>
              <a:rPr lang="en-US" dirty="0"/>
              <a:t>	makes everyone’s signal in the same range</a:t>
            </a:r>
          </a:p>
          <a:p>
            <a:r>
              <a:rPr lang="en-US" dirty="0"/>
              <a:t>	signal changes over time because of drift</a:t>
            </a:r>
          </a:p>
          <a:p>
            <a:r>
              <a:rPr lang="en-US" dirty="0"/>
              <a:t>		and people have different properties (like old people give off less signal but they are still working just as hard)</a:t>
            </a:r>
          </a:p>
          <a:p>
            <a:r>
              <a:rPr lang="en-US" dirty="0"/>
              <a:t>Multiplying the signal by the intersection mask to exclude voxels that don’t really have fMRI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10AB58-7F89-4C46-B318-43A8E5BD3FA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50615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Time doesn’t change but the signal is all in the same range</a:t>
            </a:r>
          </a:p>
          <a:p>
            <a:r>
              <a:rPr lang="en-US" dirty="0"/>
              <a:t>The signal doesn’t change from one to the next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10AB58-7F89-4C46-B318-43A8E5BD3FA4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44221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Code that does the scaling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10AB58-7F89-4C46-B318-43A8E5BD3FA4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7615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code does what is described before</a:t>
            </a:r>
          </a:p>
          <a:p>
            <a:r>
              <a:rPr lang="en-US" dirty="0"/>
              <a:t>This is done for each run and for each block – for context 6 times</a:t>
            </a:r>
          </a:p>
          <a:p>
            <a:r>
              <a:rPr lang="en-US" dirty="0"/>
              <a:t>Ask if people want to go through the code and if not I will keep going if yes then Nate can take over</a:t>
            </a:r>
          </a:p>
          <a:p>
            <a:endParaRPr lang="en-US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3dToutCount - Calculates number of 'outliers' a 3D+time dataset, at each time point, and writes the results to </a:t>
            </a:r>
            <a:r>
              <a:rPr lang="en-US" dirty="0" err="1"/>
              <a:t>stdout</a:t>
            </a:r>
            <a:r>
              <a:rPr lang="en-US" dirty="0"/>
              <a:t>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10AB58-7F89-4C46-B318-43A8E5BD3FA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854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point is for the entire experiment </a:t>
            </a:r>
          </a:p>
          <a:p>
            <a:r>
              <a:rPr lang="en-US" dirty="0"/>
              <a:t>Stich together all of the outlier info for the entire experiment and find the volume with the minimal number of outliers – the best volume</a:t>
            </a:r>
          </a:p>
          <a:p>
            <a:r>
              <a:rPr lang="en-US" dirty="0"/>
              <a:t>Outliers caused by motion, noise, etc.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10AB58-7F89-4C46-B318-43A8E5BD3FA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7280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circle is the best volume</a:t>
            </a:r>
          </a:p>
          <a:p>
            <a:r>
              <a:rPr lang="en-US" dirty="0"/>
              <a:t>Have one 3D volume to use as the base volume</a:t>
            </a:r>
          </a:p>
          <a:p>
            <a:r>
              <a:rPr lang="en-US" dirty="0"/>
              <a:t>Instead of taking the middle one, we have a single volume registration base for the entire experiment</a:t>
            </a:r>
          </a:p>
          <a:p>
            <a:r>
              <a:rPr lang="en-US" dirty="0"/>
              <a:t>Then the T1 is rotated to the base</a:t>
            </a:r>
          </a:p>
          <a:p>
            <a:endParaRPr lang="en-US" dirty="0"/>
          </a:p>
          <a:p>
            <a:r>
              <a:rPr lang="en-US" dirty="0"/>
              <a:t>TR = repetition time = time interval between successive excitation pulses, usually in seconds</a:t>
            </a:r>
          </a:p>
          <a:p>
            <a:r>
              <a:rPr lang="en-US" dirty="0"/>
              <a:t>TE = echo time = time interval between an excitation pulse and data acquisition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10AB58-7F89-4C46-B318-43A8E5BD3FA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1510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T1 gets rotated to the volume base</a:t>
            </a:r>
          </a:p>
          <a:p>
            <a:r>
              <a:rPr lang="en-US" dirty="0"/>
              <a:t>Produces calculations that are saved</a:t>
            </a:r>
          </a:p>
          <a:p>
            <a:r>
              <a:rPr lang="en-US" dirty="0" err="1"/>
              <a:t>Volreg</a:t>
            </a:r>
            <a:r>
              <a:rPr lang="en-US" dirty="0"/>
              <a:t> – motion correction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10AB58-7F89-4C46-B318-43A8E5BD3FA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5548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Take the rotated structural file and warp it into template space</a:t>
            </a:r>
          </a:p>
          <a:p>
            <a:r>
              <a:rPr lang="en-US" dirty="0"/>
              <a:t>This produces a set of calculations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10AB58-7F89-4C46-B318-43A8E5BD3FA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7920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Code that warps the t1 to template space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10AB58-7F89-4C46-B318-43A8E5BD3FA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3996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Volume registration base</a:t>
            </a:r>
          </a:p>
          <a:p>
            <a:r>
              <a:rPr lang="en-US" dirty="0"/>
              <a:t>Each volume in the entire experiment will be rotated into that space</a:t>
            </a:r>
          </a:p>
          <a:p>
            <a:r>
              <a:rPr lang="en-US" dirty="0"/>
              <a:t>Not actually rotating it but getting the calculations</a:t>
            </a:r>
          </a:p>
          <a:p>
            <a:r>
              <a:rPr lang="en-US" dirty="0"/>
              <a:t>The right is the motion</a:t>
            </a:r>
          </a:p>
          <a:p>
            <a:r>
              <a:rPr lang="en-US" dirty="0"/>
              <a:t>Trying to correct for slow motion movements that people have in the scanner</a:t>
            </a:r>
          </a:p>
          <a:p>
            <a:r>
              <a:rPr lang="en-US" dirty="0"/>
              <a:t>Roll, pitch, yaw, etc.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10AB58-7F89-4C46-B318-43A8E5BD3FA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8803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8CEE27-FF21-8349-A4CE-40A1887686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5000F30-25C7-A247-9F7F-67738F0D35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1A959E-675F-7747-903D-D5DBF056C9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FEACF-D4D9-EA4C-9E11-C72066835D78}" type="datetimeFigureOut">
              <a:rPr lang="en-US" smtClean="0"/>
              <a:t>2/1/19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3B596F-5ECC-D642-A706-C0AEF57487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EA80C7-02ED-334B-9FDC-0F00781E1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2ECBC8-B106-114E-9A4C-30DFFCDFA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5677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27950-1FD6-E845-89BE-33CA1387D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19BAD8-4B09-EF4F-A639-298063A03C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88484E-E2CB-9646-BFB3-7B94481CB9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FEACF-D4D9-EA4C-9E11-C72066835D78}" type="datetimeFigureOut">
              <a:rPr lang="en-US" smtClean="0"/>
              <a:t>2/1/19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3DB32C-9EB8-AD42-AAF5-5C0246D7AA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C3FFB2-38E8-8646-A680-149CF4D02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2ECBC8-B106-114E-9A4C-30DFFCDFA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784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5FE54B9-EA6E-2C4C-AAEB-5F6D189BF19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284CE33-D09F-5147-8190-2CCF5B133E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6F141E-4B7F-AF46-B906-DB29FB8432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FEACF-D4D9-EA4C-9E11-C72066835D78}" type="datetimeFigureOut">
              <a:rPr lang="en-US" smtClean="0"/>
              <a:t>2/1/19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655132-72B8-DE44-BB82-03911950DC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61622C-83A2-8A48-BFB6-ADDA8E945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2ECBC8-B106-114E-9A4C-30DFFCDFA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0981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55506B-40B8-A44B-9756-16DEE5CAF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A2AD5C-4CCB-BD48-8D8D-4B7AC91DAC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E9733A-0751-ED47-B183-2A52B2CA99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FEACF-D4D9-EA4C-9E11-C72066835D78}" type="datetimeFigureOut">
              <a:rPr lang="en-US" smtClean="0"/>
              <a:t>2/1/19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DEA8BF-D8D6-2C45-BD2A-5DAB21F98C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85AE67-0EA6-6247-A118-86165F7E5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2ECBC8-B106-114E-9A4C-30DFFCDFA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2864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0FAA2C-F9AE-5947-814C-EBC4CE493C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ECDBAB-5706-9549-B188-3E6DCFBFB4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88D4CA-63CF-024B-9B61-80199651CD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FEACF-D4D9-EA4C-9E11-C72066835D78}" type="datetimeFigureOut">
              <a:rPr lang="en-US" smtClean="0"/>
              <a:t>2/1/19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5D92A3-0C5D-304D-A6DA-1C9731ED4F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607C6E-DE20-B944-8957-78CD038D0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2ECBC8-B106-114E-9A4C-30DFFCDFA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9701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95236-3006-A34F-8C10-740E967C4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B9F15B-2C57-5E45-A70A-D107E40F8B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373CBD-DDFB-D943-8B2B-B0DB22A6D9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FF881A-FA74-3440-B30E-9022B45E39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FEACF-D4D9-EA4C-9E11-C72066835D78}" type="datetimeFigureOut">
              <a:rPr lang="en-US" smtClean="0"/>
              <a:t>2/1/19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93963C-7EE7-DD41-8669-4F7782DA9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3FC0ED-4430-2B4C-B201-507B77E7C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2ECBC8-B106-114E-9A4C-30DFFCDFA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3013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0F154-C7E2-AB4C-BBF2-FA7D6E68A2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99DCD4-09AE-4A45-AAA3-F84218005C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6B5820-6899-3A4B-9E38-795F19E061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FA0C097-25EB-874E-A8DE-BC4E13A46BE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98F058-76E7-B948-B180-D5733CB878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E44C049-8BDD-DC4F-8E57-62E8C4F3DA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FEACF-D4D9-EA4C-9E11-C72066835D78}" type="datetimeFigureOut">
              <a:rPr lang="en-US" smtClean="0"/>
              <a:t>2/1/19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1E9DD80-0BE0-A142-9EC5-9A020BE8DF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900D88F-FA6D-5F41-A637-95B1AA3941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2ECBC8-B106-114E-9A4C-30DFFCDFA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0481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AE6AB7-25E4-9E4B-A865-7A1BEA6B8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F979028-5ADD-664E-9E7B-724E106C3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FEACF-D4D9-EA4C-9E11-C72066835D78}" type="datetimeFigureOut">
              <a:rPr lang="en-US" smtClean="0"/>
              <a:t>2/1/19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77674A-982D-EB46-99BC-747F9D1F0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C2CED7-5002-B449-9B79-B54385D25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2ECBC8-B106-114E-9A4C-30DFFCDFA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623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4CCF415-171E-6C47-9C4C-70C82A3604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FEACF-D4D9-EA4C-9E11-C72066835D78}" type="datetimeFigureOut">
              <a:rPr lang="en-US" smtClean="0"/>
              <a:t>2/1/19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490D915-025F-7844-B44F-CC731F4767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4B186D-66AF-6348-A157-7180B1910C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2ECBC8-B106-114E-9A4C-30DFFCDFA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6719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83C95-AD5B-F943-A32A-F77875FF5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45DAE8-D3A8-2241-A674-DE7CBB8770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177C17-A9E7-FB45-B027-D528032313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E27F89-17A8-2D43-BE8E-ECA6DA13C5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FEACF-D4D9-EA4C-9E11-C72066835D78}" type="datetimeFigureOut">
              <a:rPr lang="en-US" smtClean="0"/>
              <a:t>2/1/19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AC8748-D35F-C845-8E55-D1F2F26EDA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BFCE6B-47CD-B94C-BDAE-79D4777D4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2ECBC8-B106-114E-9A4C-30DFFCDFA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0460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9F256-CDD0-3542-8600-B2DBE93F7A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72B875C-C841-8644-BC14-6AC357B1F7D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46DCF5-06E1-6F42-AC55-B3F9DF434F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27E53B-B904-0B44-BCD9-297CACB52C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FEACF-D4D9-EA4C-9E11-C72066835D78}" type="datetimeFigureOut">
              <a:rPr lang="en-US" smtClean="0"/>
              <a:t>2/1/19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0DC1D8-908D-8840-8A91-35A4B97D31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6F2DE0-4180-F448-96C0-DEDDAD0045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2ECBC8-B106-114E-9A4C-30DFFCDFA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6771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C3CE67F-0769-614B-9BB0-BB5447CDA8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78E3BE-6425-EE4C-A414-D8EBA28C7E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F1A9E4-6B3E-814F-8538-D5F608953BD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CFEACF-D4D9-EA4C-9E11-C72066835D78}" type="datetimeFigureOut">
              <a:rPr lang="en-US" smtClean="0"/>
              <a:t>2/1/19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16D81F-EEB3-A247-8AA1-D6BA57FA06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5D7ED3-ABAA-F242-AD8B-92DEDC08AD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2ECBC8-B106-114E-9A4C-30DFFCDFA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9601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url?sa=i&amp;rct=j&amp;q=&amp;esrc=s&amp;source=images&amp;cd=&amp;ved=2ahUKEwicq7_kjZTgAhUJCDQIHRpLCxIQjRx6BAgBEAU&amp;url=https://study.com/academy/lesson/rigid-motion-in-geometry.html&amp;psig=AOvVaw3tXpjZyU7bBK1aRYH1tPeJ&amp;ust=1548889656283160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eg"/><Relationship Id="rId2" Type="http://schemas.openxmlformats.org/officeDocument/2006/relationships/hyperlink" Target="https://www.google.com/url?sa=i&amp;rct=j&amp;q=&amp;esrc=s&amp;source=images&amp;cd=&amp;ved=2ahUKEwiw57-wlpbgAhUSEHwKHfyhDtYQjRx6BAgBEAU&amp;url=https://www.biologyforlife.com/anova.html&amp;psig=AOvVaw1Gt8xiKf81hIcAHcw8H_mn&amp;ust=1548960646875827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9012085-B528-FD4B-9DE2-0F89E7884A05}"/>
              </a:ext>
            </a:extLst>
          </p:cNvPr>
          <p:cNvSpPr txBox="1"/>
          <p:nvPr/>
        </p:nvSpPr>
        <p:spPr>
          <a:xfrm>
            <a:off x="1494322" y="478856"/>
            <a:ext cx="6778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Task FMRI pipeline – what are we even doing?</a:t>
            </a:r>
          </a:p>
        </p:txBody>
      </p:sp>
      <p:pic>
        <p:nvPicPr>
          <p:cNvPr id="4098" name="Picture 2" descr="Image result for confused people">
            <a:extLst>
              <a:ext uri="{FF2B5EF4-FFF2-40B4-BE49-F238E27FC236}">
                <a16:creationId xmlns:a16="http://schemas.microsoft.com/office/drawing/2014/main" id="{D3F1D3C5-6000-884F-BEF3-975AB0A974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766" y="1558691"/>
            <a:ext cx="8826500" cy="491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69784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575B162-E823-7049-BAFD-E84228F61D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4265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0413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1E80204-6A4B-2C44-9E52-5C6663E36D57}"/>
              </a:ext>
            </a:extLst>
          </p:cNvPr>
          <p:cNvSpPr txBox="1"/>
          <p:nvPr/>
        </p:nvSpPr>
        <p:spPr>
          <a:xfrm>
            <a:off x="984739" y="597877"/>
            <a:ext cx="79130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1) DICOMs to NIfTI</a:t>
            </a:r>
          </a:p>
          <a:p>
            <a:r>
              <a:rPr lang="en-US" dirty="0"/>
              <a:t>2) Determine T2*w proportion of outliers, create censor</a:t>
            </a:r>
          </a:p>
          <a:p>
            <a:r>
              <a:rPr lang="en-US" dirty="0"/>
              <a:t>3) Create a registration base from best participant volume in whole experiment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6AF6E9-034A-2848-A0FE-36A4D86D27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0451" y="2293063"/>
            <a:ext cx="5030168" cy="4061861"/>
          </a:xfrm>
          <a:prstGeom prst="rect">
            <a:avLst/>
          </a:prstGeom>
        </p:spPr>
      </p:pic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id="{37E150AC-E39E-204D-B883-95F758C079CA}"/>
              </a:ext>
            </a:extLst>
          </p:cNvPr>
          <p:cNvCxnSpPr>
            <a:cxnSpLocks/>
          </p:cNvCxnSpPr>
          <p:nvPr/>
        </p:nvCxnSpPr>
        <p:spPr>
          <a:xfrm>
            <a:off x="1600060" y="5343272"/>
            <a:ext cx="5370391" cy="487512"/>
          </a:xfrm>
          <a:prstGeom prst="bentConnector3">
            <a:avLst>
              <a:gd name="adj1" fmla="val 26"/>
            </a:avLst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7494A827-EE68-E249-A3FB-8D4F8F0787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534" y="2154960"/>
            <a:ext cx="6654780" cy="3141436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659D9823-A4F5-6648-998A-7F4919532646}"/>
              </a:ext>
            </a:extLst>
          </p:cNvPr>
          <p:cNvSpPr/>
          <p:nvPr/>
        </p:nvSpPr>
        <p:spPr>
          <a:xfrm>
            <a:off x="1384686" y="4868761"/>
            <a:ext cx="430748" cy="510137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129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1E80204-6A4B-2C44-9E52-5C6663E36D57}"/>
              </a:ext>
            </a:extLst>
          </p:cNvPr>
          <p:cNvSpPr txBox="1"/>
          <p:nvPr/>
        </p:nvSpPr>
        <p:spPr>
          <a:xfrm>
            <a:off x="984739" y="597877"/>
            <a:ext cx="79130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1) DICOMs to NIfTI</a:t>
            </a:r>
          </a:p>
          <a:p>
            <a:r>
              <a:rPr lang="en-US" dirty="0"/>
              <a:t>2) Determine T2*w proportion of outliers, create censor</a:t>
            </a:r>
          </a:p>
          <a:p>
            <a:r>
              <a:rPr lang="en-US" dirty="0"/>
              <a:t>3) Create a registration base from best volume</a:t>
            </a:r>
          </a:p>
          <a:p>
            <a:r>
              <a:rPr lang="en-US" dirty="0"/>
              <a:t>4) Align T1w to </a:t>
            </a:r>
            <a:r>
              <a:rPr lang="en-US" dirty="0" err="1"/>
              <a:t>volreg</a:t>
            </a:r>
            <a:r>
              <a:rPr lang="en-US" dirty="0"/>
              <a:t> base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C21A6D-7FCC-1C40-B0F6-1044C7AA84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983" y="2079187"/>
            <a:ext cx="5067976" cy="459558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2C7512B-EBBF-EC4A-84FE-F22C25D064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8441" y="2079187"/>
            <a:ext cx="5488384" cy="4608664"/>
          </a:xfrm>
          <a:prstGeom prst="rect">
            <a:avLst/>
          </a:prstGeom>
        </p:spPr>
      </p:pic>
      <p:sp>
        <p:nvSpPr>
          <p:cNvPr id="7" name="Right Arrow 6">
            <a:extLst>
              <a:ext uri="{FF2B5EF4-FFF2-40B4-BE49-F238E27FC236}">
                <a16:creationId xmlns:a16="http://schemas.microsoft.com/office/drawing/2014/main" id="{E8BD26D5-FE3D-7D4D-8B68-464E003534D9}"/>
              </a:ext>
            </a:extLst>
          </p:cNvPr>
          <p:cNvSpPr/>
          <p:nvPr/>
        </p:nvSpPr>
        <p:spPr>
          <a:xfrm>
            <a:off x="5388979" y="4285883"/>
            <a:ext cx="1449658" cy="713678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907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29C9A15-27EE-894D-BD80-586DEB21F450}"/>
              </a:ext>
            </a:extLst>
          </p:cNvPr>
          <p:cNvSpPr txBox="1"/>
          <p:nvPr/>
        </p:nvSpPr>
        <p:spPr>
          <a:xfrm>
            <a:off x="984739" y="597877"/>
            <a:ext cx="791307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1) DICOMs to NIfTI</a:t>
            </a:r>
          </a:p>
          <a:p>
            <a:r>
              <a:rPr lang="en-US" dirty="0"/>
              <a:t>2) Determine T2*w proportion of outliers, create censor</a:t>
            </a:r>
          </a:p>
          <a:p>
            <a:r>
              <a:rPr lang="en-US" dirty="0"/>
              <a:t>3) Create a registration base from best volume</a:t>
            </a:r>
          </a:p>
          <a:p>
            <a:r>
              <a:rPr lang="en-US" dirty="0"/>
              <a:t>4) Align T1w to </a:t>
            </a:r>
            <a:r>
              <a:rPr lang="en-US" dirty="0" err="1"/>
              <a:t>volreg</a:t>
            </a:r>
            <a:r>
              <a:rPr lang="en-US" dirty="0"/>
              <a:t> base</a:t>
            </a:r>
          </a:p>
          <a:p>
            <a:r>
              <a:rPr lang="en-US" dirty="0"/>
              <a:t>5) Warp aligned T1w to template</a:t>
            </a:r>
          </a:p>
          <a:p>
            <a:r>
              <a:rPr lang="en-US" dirty="0"/>
              <a:t>	to get warp calculations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07F5A8-6643-D54A-84BD-D3CFBFCE1D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825" y="2937377"/>
            <a:ext cx="4169677" cy="3448536"/>
          </a:xfrm>
          <a:prstGeom prst="rect">
            <a:avLst/>
          </a:prstGeom>
        </p:spPr>
      </p:pic>
      <p:sp>
        <p:nvSpPr>
          <p:cNvPr id="5" name="Right Arrow 4">
            <a:extLst>
              <a:ext uri="{FF2B5EF4-FFF2-40B4-BE49-F238E27FC236}">
                <a16:creationId xmlns:a16="http://schemas.microsoft.com/office/drawing/2014/main" id="{2523960F-8BD5-8C45-8A0C-2AB21E4E0C7E}"/>
              </a:ext>
            </a:extLst>
          </p:cNvPr>
          <p:cNvSpPr/>
          <p:nvPr/>
        </p:nvSpPr>
        <p:spPr>
          <a:xfrm>
            <a:off x="4926967" y="4391761"/>
            <a:ext cx="1449658" cy="713678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2C9B40B-F9B6-AE41-A93C-9A0E956423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6090" y="2754689"/>
            <a:ext cx="4818723" cy="3813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887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0437000-702F-2842-84E3-375301822A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257" y="0"/>
            <a:ext cx="88121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6102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F8980CC-A0AD-D34C-9F4B-375A98CD9FF7}"/>
              </a:ext>
            </a:extLst>
          </p:cNvPr>
          <p:cNvSpPr txBox="1"/>
          <p:nvPr/>
        </p:nvSpPr>
        <p:spPr>
          <a:xfrm>
            <a:off x="1003990" y="723005"/>
            <a:ext cx="7913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6) Calculate warp of each volume to </a:t>
            </a:r>
            <a:r>
              <a:rPr lang="en-US" dirty="0" err="1"/>
              <a:t>volreg</a:t>
            </a:r>
            <a:r>
              <a:rPr lang="en-US" dirty="0"/>
              <a:t> base</a:t>
            </a:r>
          </a:p>
        </p:txBody>
      </p:sp>
      <p:pic>
        <p:nvPicPr>
          <p:cNvPr id="1026" name="Picture 2" descr="Image result for rigid transformation">
            <a:hlinkClick r:id="rId3"/>
            <a:extLst>
              <a:ext uri="{FF2B5EF4-FFF2-40B4-BE49-F238E27FC236}">
                <a16:creationId xmlns:a16="http://schemas.microsoft.com/office/drawing/2014/main" id="{B15F8999-E8AC-1641-8F93-0188C0E425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8406" y="2175376"/>
            <a:ext cx="3715285" cy="3715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CC910E7-4550-0144-9948-11069F3E5D2E}"/>
              </a:ext>
            </a:extLst>
          </p:cNvPr>
          <p:cNvCxnSpPr/>
          <p:nvPr/>
        </p:nvCxnSpPr>
        <p:spPr>
          <a:xfrm flipH="1">
            <a:off x="3214838" y="3157086"/>
            <a:ext cx="298383" cy="904775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BB4263E-EDA8-894C-B5F4-FEC7131435AE}"/>
              </a:ext>
            </a:extLst>
          </p:cNvPr>
          <p:cNvCxnSpPr/>
          <p:nvPr/>
        </p:nvCxnSpPr>
        <p:spPr>
          <a:xfrm flipH="1">
            <a:off x="4167739" y="3773103"/>
            <a:ext cx="269507" cy="346510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A16BAC3-8D04-4C40-891C-1DF05CDECE43}"/>
              </a:ext>
            </a:extLst>
          </p:cNvPr>
          <p:cNvCxnSpPr>
            <a:cxnSpLocks/>
          </p:cNvCxnSpPr>
          <p:nvPr/>
        </p:nvCxnSpPr>
        <p:spPr>
          <a:xfrm>
            <a:off x="2281623" y="3773103"/>
            <a:ext cx="924425" cy="259915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8496C23-65ED-894F-B1FD-C878AD92302D}"/>
              </a:ext>
            </a:extLst>
          </p:cNvPr>
          <p:cNvCxnSpPr>
            <a:cxnSpLocks/>
          </p:cNvCxnSpPr>
          <p:nvPr/>
        </p:nvCxnSpPr>
        <p:spPr>
          <a:xfrm>
            <a:off x="2878589" y="2885074"/>
            <a:ext cx="1275113" cy="1234539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B8B989E6-BC2E-0A4E-8F35-83A9C91CCD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08419" y="1680560"/>
            <a:ext cx="62103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573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533590D-FDA9-7044-947A-B701D48ADC84}"/>
              </a:ext>
            </a:extLst>
          </p:cNvPr>
          <p:cNvSpPr txBox="1"/>
          <p:nvPr/>
        </p:nvSpPr>
        <p:spPr>
          <a:xfrm>
            <a:off x="1003990" y="723005"/>
            <a:ext cx="79130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6) Calculate warp of each volume to </a:t>
            </a:r>
            <a:r>
              <a:rPr lang="en-US" dirty="0" err="1"/>
              <a:t>volreg</a:t>
            </a:r>
            <a:r>
              <a:rPr lang="en-US" dirty="0"/>
              <a:t> base</a:t>
            </a:r>
          </a:p>
          <a:p>
            <a:r>
              <a:rPr lang="en-US" dirty="0"/>
              <a:t>7) Concatenate warp calculations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CFC108-9FCB-9849-8C14-2F01726C7F48}"/>
              </a:ext>
            </a:extLst>
          </p:cNvPr>
          <p:cNvSpPr txBox="1"/>
          <p:nvPr/>
        </p:nvSpPr>
        <p:spPr>
          <a:xfrm>
            <a:off x="1716260" y="1520298"/>
            <a:ext cx="48096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a) Rigid body alignment of T1w &amp; base</a:t>
            </a:r>
          </a:p>
          <a:p>
            <a:r>
              <a:rPr lang="en-US" dirty="0"/>
              <a:t>b) Non-linear alignment of T1w and Template</a:t>
            </a:r>
          </a:p>
          <a:p>
            <a:r>
              <a:rPr lang="en-US" dirty="0"/>
              <a:t>c) Volume registration to base</a:t>
            </a:r>
          </a:p>
        </p:txBody>
      </p:sp>
      <p:pic>
        <p:nvPicPr>
          <p:cNvPr id="2053" name="Picture 5" descr="Image result for concatenating matrices">
            <a:extLst>
              <a:ext uri="{FF2B5EF4-FFF2-40B4-BE49-F238E27FC236}">
                <a16:creationId xmlns:a16="http://schemas.microsoft.com/office/drawing/2014/main" id="{72032E6A-E89D-1F4E-AB8F-CB85BDBB8B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380" b="24580"/>
          <a:stretch/>
        </p:blipFill>
        <p:spPr bwMode="auto">
          <a:xfrm>
            <a:off x="2592158" y="3320716"/>
            <a:ext cx="7061981" cy="2225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5497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205A2F4-3D9C-3B44-BBD1-E380079A4833}"/>
              </a:ext>
            </a:extLst>
          </p:cNvPr>
          <p:cNvSpPr txBox="1"/>
          <p:nvPr/>
        </p:nvSpPr>
        <p:spPr>
          <a:xfrm>
            <a:off x="1003990" y="723005"/>
            <a:ext cx="79130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6) Calculate warp of each volume to </a:t>
            </a:r>
            <a:r>
              <a:rPr lang="en-US" dirty="0" err="1"/>
              <a:t>volreg</a:t>
            </a:r>
            <a:r>
              <a:rPr lang="en-US" dirty="0"/>
              <a:t> base</a:t>
            </a:r>
          </a:p>
          <a:p>
            <a:r>
              <a:rPr lang="en-US" dirty="0"/>
              <a:t>7) Concatenate warp calculations</a:t>
            </a:r>
          </a:p>
          <a:p>
            <a:r>
              <a:rPr lang="en-US" dirty="0"/>
              <a:t>8) Warp T2*w data to template space from native space</a:t>
            </a:r>
          </a:p>
          <a:p>
            <a:r>
              <a:rPr lang="en-US" dirty="0"/>
              <a:t>	Only 1 interpolation of T2*w data is used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9FBF41-50FF-4C40-94BC-37176C7A7F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024" y="2281317"/>
            <a:ext cx="4882900" cy="41002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47A0709-741F-394E-9FC0-351A25A6F7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2791" y="2190864"/>
            <a:ext cx="5975845" cy="4269807"/>
          </a:xfrm>
          <a:prstGeom prst="rect">
            <a:avLst/>
          </a:prstGeom>
        </p:spPr>
      </p:pic>
      <p:sp>
        <p:nvSpPr>
          <p:cNvPr id="6" name="Right Arrow 5">
            <a:extLst>
              <a:ext uri="{FF2B5EF4-FFF2-40B4-BE49-F238E27FC236}">
                <a16:creationId xmlns:a16="http://schemas.microsoft.com/office/drawing/2014/main" id="{BE7CE172-8603-A94F-9701-0FA02F3BF953}"/>
              </a:ext>
            </a:extLst>
          </p:cNvPr>
          <p:cNvSpPr/>
          <p:nvPr/>
        </p:nvSpPr>
        <p:spPr>
          <a:xfrm>
            <a:off x="4926967" y="4391761"/>
            <a:ext cx="1449658" cy="713678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097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9D524EC-647C-7C4E-BEB5-865BE8B356B4}"/>
              </a:ext>
            </a:extLst>
          </p:cNvPr>
          <p:cNvSpPr txBox="1"/>
          <p:nvPr/>
        </p:nvSpPr>
        <p:spPr>
          <a:xfrm>
            <a:off x="1003990" y="723005"/>
            <a:ext cx="79130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6) Calculate warp of each volume to </a:t>
            </a:r>
            <a:r>
              <a:rPr lang="en-US" dirty="0" err="1"/>
              <a:t>volreg</a:t>
            </a:r>
            <a:r>
              <a:rPr lang="en-US" dirty="0"/>
              <a:t> base</a:t>
            </a:r>
          </a:p>
          <a:p>
            <a:r>
              <a:rPr lang="en-US" dirty="0"/>
              <a:t>7) Concatenate warp calculations</a:t>
            </a:r>
          </a:p>
          <a:p>
            <a:r>
              <a:rPr lang="en-US" dirty="0"/>
              <a:t>8) Warp T2*w data to template space from native space</a:t>
            </a:r>
          </a:p>
          <a:p>
            <a:r>
              <a:rPr lang="en-US" dirty="0"/>
              <a:t>9) Create extents mask for each run – a mask of where T2*w data exists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ECB7A5-B60B-B049-9D68-8C2752DA4C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524" y="2193485"/>
            <a:ext cx="5390366" cy="4322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2306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02FACE4-ABCD-3946-8C58-48A3D50AB8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8051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6500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F9E614B-D165-E746-92A6-B6B23E9DEE39}"/>
              </a:ext>
            </a:extLst>
          </p:cNvPr>
          <p:cNvSpPr txBox="1"/>
          <p:nvPr/>
        </p:nvSpPr>
        <p:spPr>
          <a:xfrm>
            <a:off x="1387444" y="953869"/>
            <a:ext cx="18307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Task_step0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6CBC0E-36B4-CB4D-8603-0F5E04FEB337}"/>
              </a:ext>
            </a:extLst>
          </p:cNvPr>
          <p:cNvSpPr txBox="1"/>
          <p:nvPr/>
        </p:nvSpPr>
        <p:spPr>
          <a:xfrm>
            <a:off x="1802423" y="1688124"/>
            <a:ext cx="79130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Construct NIfTI files</a:t>
            </a:r>
          </a:p>
          <a:p>
            <a:r>
              <a:rPr lang="en-US" dirty="0"/>
              <a:t>Organize according to BIDs</a:t>
            </a:r>
          </a:p>
        </p:txBody>
      </p:sp>
    </p:spTree>
    <p:extLst>
      <p:ext uri="{BB962C8B-B14F-4D97-AF65-F5344CB8AC3E}">
        <p14:creationId xmlns:p14="http://schemas.microsoft.com/office/powerpoint/2010/main" val="21729549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AF0ED36-D4DA-2549-B16B-7D35988C2F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27398"/>
            <a:ext cx="8978900" cy="306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9832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BA8A259-3CB3-3C40-AAE1-B8A0C48F1ECB}"/>
              </a:ext>
            </a:extLst>
          </p:cNvPr>
          <p:cNvSpPr txBox="1"/>
          <p:nvPr/>
        </p:nvSpPr>
        <p:spPr>
          <a:xfrm>
            <a:off x="1003990" y="723005"/>
            <a:ext cx="791307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6) Calculate warp of each volume to </a:t>
            </a:r>
            <a:r>
              <a:rPr lang="en-US" dirty="0" err="1"/>
              <a:t>volreg</a:t>
            </a:r>
            <a:r>
              <a:rPr lang="en-US" dirty="0"/>
              <a:t> base</a:t>
            </a:r>
          </a:p>
          <a:p>
            <a:r>
              <a:rPr lang="en-US" dirty="0"/>
              <a:t>7) Concatenate warp calculations</a:t>
            </a:r>
          </a:p>
          <a:p>
            <a:r>
              <a:rPr lang="en-US" dirty="0"/>
              <a:t>8) Warp T2*w data to template space from native space</a:t>
            </a:r>
          </a:p>
          <a:p>
            <a:r>
              <a:rPr lang="en-US" dirty="0"/>
              <a:t>9) Create extents mask for each run – a mask of where T2*w data exists</a:t>
            </a:r>
          </a:p>
          <a:p>
            <a:r>
              <a:rPr lang="en-US" dirty="0"/>
              <a:t>10) Delete volumes with missing data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A0C413-DD24-7045-8001-2D44A02178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6507" y="5800754"/>
            <a:ext cx="7942252" cy="8517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FFE0D0-45D4-BB41-999C-76FD3C8182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317" y="2554112"/>
            <a:ext cx="4048731" cy="289286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6061A0A-3ACB-2746-B454-F504C59128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09563" y="2554111"/>
            <a:ext cx="3607503" cy="289286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5C4A33F-CE16-3C41-9BCF-3A6D8074B112}"/>
              </a:ext>
            </a:extLst>
          </p:cNvPr>
          <p:cNvSpPr txBox="1"/>
          <p:nvPr/>
        </p:nvSpPr>
        <p:spPr>
          <a:xfrm>
            <a:off x="4751859" y="4000542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8BBBA85-692D-A742-8905-189D73FFC377}"/>
              </a:ext>
            </a:extLst>
          </p:cNvPr>
          <p:cNvCxnSpPr/>
          <p:nvPr/>
        </p:nvCxnSpPr>
        <p:spPr>
          <a:xfrm flipH="1" flipV="1">
            <a:off x="3196206" y="4957894"/>
            <a:ext cx="1107346" cy="1015067"/>
          </a:xfrm>
          <a:prstGeom prst="straightConnector1">
            <a:avLst/>
          </a:prstGeom>
          <a:ln w="539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92B3D11-E8F9-0A43-879F-C60B5C7C59B5}"/>
              </a:ext>
            </a:extLst>
          </p:cNvPr>
          <p:cNvSpPr txBox="1"/>
          <p:nvPr/>
        </p:nvSpPr>
        <p:spPr>
          <a:xfrm>
            <a:off x="9186873" y="400054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=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6B5F211-1364-AF44-8225-AB4385F1D9B7}"/>
              </a:ext>
            </a:extLst>
          </p:cNvPr>
          <p:cNvCxnSpPr>
            <a:cxnSpLocks/>
          </p:cNvCxnSpPr>
          <p:nvPr/>
        </p:nvCxnSpPr>
        <p:spPr>
          <a:xfrm>
            <a:off x="10741572" y="4185208"/>
            <a:ext cx="0" cy="2194571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45EEFC0-9D57-0B4E-A4AF-DA4BD3B3C1A9}"/>
              </a:ext>
            </a:extLst>
          </p:cNvPr>
          <p:cNvCxnSpPr>
            <a:cxnSpLocks/>
          </p:cNvCxnSpPr>
          <p:nvPr/>
        </p:nvCxnSpPr>
        <p:spPr>
          <a:xfrm flipH="1">
            <a:off x="9727582" y="4185208"/>
            <a:ext cx="101399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6775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A1646E8-BA99-824E-B61F-ED85B9828B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600" y="1848675"/>
            <a:ext cx="11925300" cy="313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5577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48B6B0C-C7F4-704E-8E43-53AF3406BEAD}"/>
              </a:ext>
            </a:extLst>
          </p:cNvPr>
          <p:cNvSpPr txBox="1"/>
          <p:nvPr/>
        </p:nvSpPr>
        <p:spPr>
          <a:xfrm>
            <a:off x="1003990" y="723005"/>
            <a:ext cx="79130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11) Create an intersection mask</a:t>
            </a:r>
          </a:p>
          <a:p>
            <a:r>
              <a:rPr lang="en-US" dirty="0"/>
              <a:t>	A mask of coordinates that contain both T2*w and T1w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B1F794-D1F6-6F47-B505-D25FB995CC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316" y="1554002"/>
            <a:ext cx="4857608" cy="39901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1D47EB3-D925-4848-BB5D-0EC1952BE5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8670" y="1554002"/>
            <a:ext cx="5664717" cy="385729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27BF302-7CFE-FB41-986F-2E63E257EE56}"/>
              </a:ext>
            </a:extLst>
          </p:cNvPr>
          <p:cNvSpPr txBox="1"/>
          <p:nvPr/>
        </p:nvSpPr>
        <p:spPr>
          <a:xfrm>
            <a:off x="5233351" y="3360340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88C348-C495-254C-940F-1D7C53ACD36D}"/>
              </a:ext>
            </a:extLst>
          </p:cNvPr>
          <p:cNvSpPr txBox="1"/>
          <p:nvPr/>
        </p:nvSpPr>
        <p:spPr>
          <a:xfrm>
            <a:off x="1219452" y="5728845"/>
            <a:ext cx="33420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Dilated structural mask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F0BC983-FD5B-5748-8AAD-B32E9EB5BD5B}"/>
              </a:ext>
            </a:extLst>
          </p:cNvPr>
          <p:cNvSpPr txBox="1"/>
          <p:nvPr/>
        </p:nvSpPr>
        <p:spPr>
          <a:xfrm>
            <a:off x="7030521" y="5595966"/>
            <a:ext cx="33420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Participant union mask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5E4693-B015-7644-B7E4-88C7AC1BDE6B}"/>
              </a:ext>
            </a:extLst>
          </p:cNvPr>
          <p:cNvSpPr txBox="1"/>
          <p:nvPr/>
        </p:nvSpPr>
        <p:spPr>
          <a:xfrm>
            <a:off x="11725008" y="335581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164796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B1B6FD0-CDA5-B542-9A18-5D9AD5A9CF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4112" y="0"/>
            <a:ext cx="8903776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D9A6CB1-6791-274D-B837-84168B19A8FA}"/>
              </a:ext>
            </a:extLst>
          </p:cNvPr>
          <p:cNvSpPr txBox="1"/>
          <p:nvPr/>
        </p:nvSpPr>
        <p:spPr>
          <a:xfrm>
            <a:off x="1802777" y="6251447"/>
            <a:ext cx="7913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Notice the fallout – blip should </a:t>
            </a:r>
            <a:r>
              <a:rPr lang="en-US" i="1" dirty="0">
                <a:solidFill>
                  <a:schemeClr val="bg1"/>
                </a:solidFill>
              </a:rPr>
              <a:t>help</a:t>
            </a:r>
            <a:r>
              <a:rPr lang="en-US" dirty="0">
                <a:solidFill>
                  <a:schemeClr val="bg1"/>
                </a:solidFill>
              </a:rPr>
              <a:t> with this</a:t>
            </a:r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7C16A485-FDBB-614A-A27A-0E4E916C08BF}"/>
              </a:ext>
            </a:extLst>
          </p:cNvPr>
          <p:cNvSpPr/>
          <p:nvPr/>
        </p:nvSpPr>
        <p:spPr>
          <a:xfrm rot="16200000">
            <a:off x="3086446" y="5479449"/>
            <a:ext cx="1259033" cy="284962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995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2CC4377-2292-DA4C-813A-BA7A7D6092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768350"/>
            <a:ext cx="11430000" cy="532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2914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DB30A1F-FA37-BB4F-AA4B-CCBA137EB734}"/>
              </a:ext>
            </a:extLst>
          </p:cNvPr>
          <p:cNvSpPr txBox="1"/>
          <p:nvPr/>
        </p:nvSpPr>
        <p:spPr>
          <a:xfrm>
            <a:off x="1003990" y="723005"/>
            <a:ext cx="79130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11) Create an intersection mask</a:t>
            </a:r>
          </a:p>
          <a:p>
            <a:r>
              <a:rPr lang="en-US" dirty="0"/>
              <a:t>12) Scale data by mean signal</a:t>
            </a:r>
          </a:p>
          <a:p>
            <a:r>
              <a:rPr lang="en-US" dirty="0"/>
              <a:t>	also remove data not included in intersection mask</a:t>
            </a:r>
          </a:p>
        </p:txBody>
      </p:sp>
    </p:spTree>
    <p:extLst>
      <p:ext uri="{BB962C8B-B14F-4D97-AF65-F5344CB8AC3E}">
        <p14:creationId xmlns:p14="http://schemas.microsoft.com/office/powerpoint/2010/main" val="2683159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E162F6D-1324-5F43-89D6-C52D7E2D45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65748"/>
            <a:ext cx="6018520" cy="617709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D1D34E2-BA8A-224F-9197-DAD3875CA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4873" y="265748"/>
            <a:ext cx="6027127" cy="6177091"/>
          </a:xfrm>
          <a:prstGeom prst="rect">
            <a:avLst/>
          </a:prstGeom>
        </p:spPr>
      </p:pic>
      <p:sp>
        <p:nvSpPr>
          <p:cNvPr id="4" name="Right Arrow 3">
            <a:extLst>
              <a:ext uri="{FF2B5EF4-FFF2-40B4-BE49-F238E27FC236}">
                <a16:creationId xmlns:a16="http://schemas.microsoft.com/office/drawing/2014/main" id="{F165DDC7-B0FC-6C4F-ABC7-6D8CEDF7C0AC}"/>
              </a:ext>
            </a:extLst>
          </p:cNvPr>
          <p:cNvSpPr/>
          <p:nvPr/>
        </p:nvSpPr>
        <p:spPr>
          <a:xfrm>
            <a:off x="5440044" y="2121526"/>
            <a:ext cx="1449658" cy="713678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1CD9B3D-5EBF-6F47-991A-F364AC7BA570}"/>
              </a:ext>
            </a:extLst>
          </p:cNvPr>
          <p:cNvSpPr/>
          <p:nvPr/>
        </p:nvSpPr>
        <p:spPr>
          <a:xfrm>
            <a:off x="4235669" y="6011917"/>
            <a:ext cx="557048" cy="599090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EA0B841-245C-C246-8E23-7E6596D4D03F}"/>
              </a:ext>
            </a:extLst>
          </p:cNvPr>
          <p:cNvSpPr/>
          <p:nvPr/>
        </p:nvSpPr>
        <p:spPr>
          <a:xfrm>
            <a:off x="10399986" y="6011917"/>
            <a:ext cx="557048" cy="599090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965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CB6877E-39F6-BF4D-8B9E-5BC300CAED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2200" y="1466850"/>
            <a:ext cx="7467600" cy="392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9729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F9E614B-D165-E746-92A6-B6B23E9DEE39}"/>
              </a:ext>
            </a:extLst>
          </p:cNvPr>
          <p:cNvSpPr txBox="1"/>
          <p:nvPr/>
        </p:nvSpPr>
        <p:spPr>
          <a:xfrm>
            <a:off x="1387444" y="953869"/>
            <a:ext cx="18307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Task_step2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6CBC0E-36B4-CB4D-8603-0F5E04FEB337}"/>
              </a:ext>
            </a:extLst>
          </p:cNvPr>
          <p:cNvSpPr txBox="1"/>
          <p:nvPr/>
        </p:nvSpPr>
        <p:spPr>
          <a:xfrm>
            <a:off x="1802423" y="1688124"/>
            <a:ext cx="7913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Deconvolve data</a:t>
            </a:r>
          </a:p>
        </p:txBody>
      </p:sp>
    </p:spTree>
    <p:extLst>
      <p:ext uri="{BB962C8B-B14F-4D97-AF65-F5344CB8AC3E}">
        <p14:creationId xmlns:p14="http://schemas.microsoft.com/office/powerpoint/2010/main" val="30830059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381D6A-C11A-B040-B876-FCE0DBFB40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53051"/>
            <a:ext cx="12192000" cy="1951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8802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4637ADE-230A-C646-AFA4-F8040AC14C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7759"/>
            <a:ext cx="12192000" cy="289937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0565DF9-1842-024D-93AF-2FAF6840FE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25667"/>
            <a:ext cx="12192000" cy="2925711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C18415F-B6B7-D445-8455-2DED39FF4768}"/>
              </a:ext>
            </a:extLst>
          </p:cNvPr>
          <p:cNvCxnSpPr/>
          <p:nvPr/>
        </p:nvCxnSpPr>
        <p:spPr>
          <a:xfrm flipH="1">
            <a:off x="1168090" y="1287537"/>
            <a:ext cx="298938" cy="562708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31B713F-11BF-BA48-AF56-EFD806573FD4}"/>
              </a:ext>
            </a:extLst>
          </p:cNvPr>
          <p:cNvCxnSpPr>
            <a:cxnSpLocks/>
          </p:cNvCxnSpPr>
          <p:nvPr/>
        </p:nvCxnSpPr>
        <p:spPr>
          <a:xfrm flipH="1">
            <a:off x="2430966" y="1283677"/>
            <a:ext cx="1139925" cy="1258801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9656AB8-0B5A-0546-A387-39AAECB5E4F3}"/>
              </a:ext>
            </a:extLst>
          </p:cNvPr>
          <p:cNvCxnSpPr>
            <a:cxnSpLocks/>
          </p:cNvCxnSpPr>
          <p:nvPr/>
        </p:nvCxnSpPr>
        <p:spPr>
          <a:xfrm flipH="1">
            <a:off x="970156" y="1335787"/>
            <a:ext cx="646341" cy="4061403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7429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AB9932-3A4E-C540-99CA-4349992EE761}"/>
              </a:ext>
            </a:extLst>
          </p:cNvPr>
          <p:cNvSpPr txBox="1"/>
          <p:nvPr/>
        </p:nvSpPr>
        <p:spPr>
          <a:xfrm>
            <a:off x="1003990" y="723005"/>
            <a:ext cx="79130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13) Create motion files for each run (4 here)</a:t>
            </a:r>
          </a:p>
          <a:p>
            <a:r>
              <a:rPr lang="en-US" dirty="0"/>
              <a:t>	and all needed censors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9546096-A59B-454E-84FB-8A501BD58F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00" y="1416851"/>
            <a:ext cx="3520292" cy="245012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F53B897-9EAF-DA42-9384-2731F8246C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8146" y="2105619"/>
            <a:ext cx="3532735" cy="245012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DEFC0EB-1B41-EC44-81F4-ADA07501EB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4164" y="2998941"/>
            <a:ext cx="3520292" cy="253065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1D416AD-660C-4F48-B91E-10793B1DC2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9693" y="3982063"/>
            <a:ext cx="3581894" cy="252925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4702B4C-54BF-4346-9607-671615BD14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06377" y="673984"/>
            <a:ext cx="3821128" cy="2863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660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C702DAD-6DDA-DE4E-9BF8-00B2DD327E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90126"/>
            <a:ext cx="12192000" cy="4677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9930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7F38510-17F5-A142-B495-DF687A05E4D8}"/>
              </a:ext>
            </a:extLst>
          </p:cNvPr>
          <p:cNvSpPr txBox="1"/>
          <p:nvPr/>
        </p:nvSpPr>
        <p:spPr>
          <a:xfrm>
            <a:off x="784133" y="481175"/>
            <a:ext cx="47660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13) Create motion files for each run (4 here)</a:t>
            </a:r>
          </a:p>
          <a:p>
            <a:r>
              <a:rPr lang="en-US" dirty="0"/>
              <a:t>14) Deconvolve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4D6054-3CB3-F24F-90A9-9AF0383CD8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133" y="1207918"/>
            <a:ext cx="3724370" cy="26839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451FB8A-889B-C446-A372-25999D5A71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133" y="3938836"/>
            <a:ext cx="3814059" cy="27129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5410DD3-1D89-3B46-A03C-A0DBBEFDEB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9336" y="879230"/>
            <a:ext cx="4398352" cy="586446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2B9CDC1-F6ED-F94E-A4E8-C4BDE784E856}"/>
              </a:ext>
            </a:extLst>
          </p:cNvPr>
          <p:cNvSpPr txBox="1"/>
          <p:nvPr/>
        </p:nvSpPr>
        <p:spPr>
          <a:xfrm>
            <a:off x="6132836" y="509898"/>
            <a:ext cx="1314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Polynomials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855CCAB-A540-744C-ADF4-3CD3D3C8EE4F}"/>
              </a:ext>
            </a:extLst>
          </p:cNvPr>
          <p:cNvSpPr txBox="1"/>
          <p:nvPr/>
        </p:nvSpPr>
        <p:spPr>
          <a:xfrm>
            <a:off x="7809903" y="509898"/>
            <a:ext cx="1314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1EF9EF9-0213-3446-A4CB-B77901A480BC}"/>
              </a:ext>
            </a:extLst>
          </p:cNvPr>
          <p:cNvSpPr txBox="1"/>
          <p:nvPr/>
        </p:nvSpPr>
        <p:spPr>
          <a:xfrm>
            <a:off x="9124153" y="509898"/>
            <a:ext cx="1314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Behavior</a:t>
            </a:r>
          </a:p>
        </p:txBody>
      </p:sp>
    </p:spTree>
    <p:extLst>
      <p:ext uri="{BB962C8B-B14F-4D97-AF65-F5344CB8AC3E}">
        <p14:creationId xmlns:p14="http://schemas.microsoft.com/office/powerpoint/2010/main" val="3404151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C6BBE9D-374D-304E-8C14-D2AE6BC008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434" y="228601"/>
            <a:ext cx="6738104" cy="49412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1DA285F-6FDE-D348-9E20-DDFD7D53C5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3915" y="3615593"/>
            <a:ext cx="6291384" cy="3145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428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CDBFAF-F4AF-DD40-A791-BADAB322C4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6120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8284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AD4E6AC-113A-AE4E-9FF6-68B794781C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0771"/>
            <a:ext cx="12192000" cy="5896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86426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66E4A8-CCDB-9849-97BB-5E1ED02F08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1788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9252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D28E868-DBDD-4A45-AE22-0F7DDCAC517A}"/>
              </a:ext>
            </a:extLst>
          </p:cNvPr>
          <p:cNvSpPr txBox="1"/>
          <p:nvPr/>
        </p:nvSpPr>
        <p:spPr>
          <a:xfrm>
            <a:off x="801718" y="788906"/>
            <a:ext cx="47660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13) Create motion files for each run (4 here)</a:t>
            </a:r>
          </a:p>
          <a:p>
            <a:r>
              <a:rPr lang="en-US" dirty="0"/>
              <a:t>14) Deconvolve data</a:t>
            </a:r>
          </a:p>
          <a:p>
            <a:r>
              <a:rPr lang="en-US" dirty="0"/>
              <a:t>15) Write info out for each deconvolution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95C2C6-152B-DD40-AF2D-F402E7AF73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9866" y="952833"/>
            <a:ext cx="7320747" cy="5658983"/>
          </a:xfrm>
          <a:prstGeom prst="rect">
            <a:avLst/>
          </a:prstGeom>
        </p:spPr>
      </p:pic>
      <p:sp>
        <p:nvSpPr>
          <p:cNvPr id="6" name="Right Arrow 5">
            <a:extLst>
              <a:ext uri="{FF2B5EF4-FFF2-40B4-BE49-F238E27FC236}">
                <a16:creationId xmlns:a16="http://schemas.microsoft.com/office/drawing/2014/main" id="{B19EABFE-8EA4-9A43-9C75-CC3854C922E1}"/>
              </a:ext>
            </a:extLst>
          </p:cNvPr>
          <p:cNvSpPr/>
          <p:nvPr/>
        </p:nvSpPr>
        <p:spPr>
          <a:xfrm flipV="1">
            <a:off x="3592155" y="5275383"/>
            <a:ext cx="1449658" cy="87923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AB10FA0F-86BB-5143-8E77-36D676B58300}"/>
              </a:ext>
            </a:extLst>
          </p:cNvPr>
          <p:cNvSpPr/>
          <p:nvPr/>
        </p:nvSpPr>
        <p:spPr>
          <a:xfrm flipV="1">
            <a:off x="3592155" y="5849814"/>
            <a:ext cx="1449658" cy="87923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275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C4551DE-C7B5-2840-A743-E9171AF694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3934" y="0"/>
            <a:ext cx="51858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1158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72E7230-6BBD-5A42-A943-594EC5BE288C}"/>
              </a:ext>
            </a:extLst>
          </p:cNvPr>
          <p:cNvSpPr txBox="1"/>
          <p:nvPr/>
        </p:nvSpPr>
        <p:spPr>
          <a:xfrm>
            <a:off x="984739" y="597877"/>
            <a:ext cx="79130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1) DICOMs to NIfTI</a:t>
            </a:r>
          </a:p>
          <a:p>
            <a:r>
              <a:rPr lang="en-US" dirty="0"/>
              <a:t>	for both T1-weighted (structural) and T2*-weighted (functional)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7F4F47-4D2B-8C45-8FA7-FB77A4BFAD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119" y="1694985"/>
            <a:ext cx="5892421" cy="5029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239DE60-5C19-E94A-8B38-ABD087702D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2019" y="1611351"/>
            <a:ext cx="5211640" cy="5196468"/>
          </a:xfrm>
          <a:prstGeom prst="rect">
            <a:avLst/>
          </a:prstGeom>
        </p:spPr>
      </p:pic>
      <p:sp>
        <p:nvSpPr>
          <p:cNvPr id="5" name="Right Arrow 4">
            <a:extLst>
              <a:ext uri="{FF2B5EF4-FFF2-40B4-BE49-F238E27FC236}">
                <a16:creationId xmlns:a16="http://schemas.microsoft.com/office/drawing/2014/main" id="{FE9761A6-564A-B54E-80D9-08C3AFBFF968}"/>
              </a:ext>
            </a:extLst>
          </p:cNvPr>
          <p:cNvSpPr/>
          <p:nvPr/>
        </p:nvSpPr>
        <p:spPr>
          <a:xfrm>
            <a:off x="5601987" y="3852746"/>
            <a:ext cx="1449658" cy="713678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491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F9E614B-D165-E746-92A6-B6B23E9DEE39}"/>
              </a:ext>
            </a:extLst>
          </p:cNvPr>
          <p:cNvSpPr txBox="1"/>
          <p:nvPr/>
        </p:nvSpPr>
        <p:spPr>
          <a:xfrm>
            <a:off x="1387444" y="953869"/>
            <a:ext cx="18307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Task_step3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6CBC0E-36B4-CB4D-8603-0F5E04FEB337}"/>
              </a:ext>
            </a:extLst>
          </p:cNvPr>
          <p:cNvSpPr txBox="1"/>
          <p:nvPr/>
        </p:nvSpPr>
        <p:spPr>
          <a:xfrm>
            <a:off x="1802423" y="1688124"/>
            <a:ext cx="7913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Determine which participants had too many volumes removed</a:t>
            </a:r>
          </a:p>
        </p:txBody>
      </p:sp>
    </p:spTree>
    <p:extLst>
      <p:ext uri="{BB962C8B-B14F-4D97-AF65-F5344CB8AC3E}">
        <p14:creationId xmlns:p14="http://schemas.microsoft.com/office/powerpoint/2010/main" val="305358502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6578D4-9F24-7543-8447-D25AFB2C87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200" y="2520950"/>
            <a:ext cx="11023600" cy="181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77660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17FFD6-9AA5-0F44-97C3-18EC7C112AA3}"/>
              </a:ext>
            </a:extLst>
          </p:cNvPr>
          <p:cNvSpPr txBox="1"/>
          <p:nvPr/>
        </p:nvSpPr>
        <p:spPr>
          <a:xfrm>
            <a:off x="801718" y="788906"/>
            <a:ext cx="47660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16) Determine outliers of movement (&gt;1.5*IQR)</a:t>
            </a:r>
          </a:p>
          <a:p>
            <a:r>
              <a:rPr lang="en-US" dirty="0"/>
              <a:t>	</a:t>
            </a:r>
            <a:r>
              <a:rPr lang="en-US" i="1" dirty="0"/>
              <a:t>or</a:t>
            </a:r>
            <a:r>
              <a:rPr lang="en-US" dirty="0"/>
              <a:t> who had &gt;10% volumes removed</a:t>
            </a:r>
          </a:p>
        </p:txBody>
      </p:sp>
      <p:pic>
        <p:nvPicPr>
          <p:cNvPr id="1026" name="Picture 2" descr="Image result for greater than 1.5 IQR">
            <a:extLst>
              <a:ext uri="{FF2B5EF4-FFF2-40B4-BE49-F238E27FC236}">
                <a16:creationId xmlns:a16="http://schemas.microsoft.com/office/drawing/2014/main" id="{3A4F1D27-0BEB-7C42-BFAB-30B25E4098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718" y="1657814"/>
            <a:ext cx="7404100" cy="289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1A4D503-893F-534F-8DB5-ECD905E93B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7747" y="326793"/>
            <a:ext cx="3708400" cy="6070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05917C5-29D9-DF40-828D-06A6AA3721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86523" y="677617"/>
            <a:ext cx="2294506" cy="7576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85ADE2D-0B00-6B4A-B767-5BFC8D4B99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86523" y="2888544"/>
            <a:ext cx="1964282" cy="1028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375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926D943-4249-4847-9C2F-6C2951128B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7025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73023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F9E614B-D165-E746-92A6-B6B23E9DEE39}"/>
              </a:ext>
            </a:extLst>
          </p:cNvPr>
          <p:cNvSpPr txBox="1"/>
          <p:nvPr/>
        </p:nvSpPr>
        <p:spPr>
          <a:xfrm>
            <a:off x="1387444" y="953869"/>
            <a:ext cx="18307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Task_step4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6CBC0E-36B4-CB4D-8603-0F5E04FEB337}"/>
              </a:ext>
            </a:extLst>
          </p:cNvPr>
          <p:cNvSpPr txBox="1"/>
          <p:nvPr/>
        </p:nvSpPr>
        <p:spPr>
          <a:xfrm>
            <a:off x="1802423" y="1688124"/>
            <a:ext cx="7913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Conduct exploratory whole-brain analyses</a:t>
            </a:r>
          </a:p>
        </p:txBody>
      </p:sp>
    </p:spTree>
    <p:extLst>
      <p:ext uri="{BB962C8B-B14F-4D97-AF65-F5344CB8AC3E}">
        <p14:creationId xmlns:p14="http://schemas.microsoft.com/office/powerpoint/2010/main" val="383758698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BD1E36A-C3A6-8348-BD1E-E95763C2F8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51656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BBBAD6E-AC10-814E-A504-ADA19E1416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99690"/>
            <a:ext cx="12192000" cy="30586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AA7757D-372D-544B-9636-22358A5013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140992"/>
            <a:ext cx="12192000" cy="1605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67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342E8D9-D5D0-574E-B978-AF0FE2C41D2E}"/>
              </a:ext>
            </a:extLst>
          </p:cNvPr>
          <p:cNvSpPr txBox="1"/>
          <p:nvPr/>
        </p:nvSpPr>
        <p:spPr>
          <a:xfrm>
            <a:off x="801718" y="788906"/>
            <a:ext cx="65803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17) Create group intersection mask</a:t>
            </a:r>
          </a:p>
          <a:p>
            <a:r>
              <a:rPr lang="en-US" dirty="0"/>
              <a:t>	both average and thresholded. Union is officially endorsed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B3F02E-0F05-5D4E-A4D8-30C7C471A2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816" y="2337109"/>
            <a:ext cx="4307865" cy="353958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3B0E2B1-5F22-0C41-805C-3313A4CC8B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9840" y="2337109"/>
            <a:ext cx="4447634" cy="3549689"/>
          </a:xfrm>
          <a:prstGeom prst="rect">
            <a:avLst/>
          </a:prstGeom>
        </p:spPr>
      </p:pic>
      <p:sp>
        <p:nvSpPr>
          <p:cNvPr id="9" name="Right Arrow 8">
            <a:extLst>
              <a:ext uri="{FF2B5EF4-FFF2-40B4-BE49-F238E27FC236}">
                <a16:creationId xmlns:a16="http://schemas.microsoft.com/office/drawing/2014/main" id="{8A585DBA-B355-6048-BC92-B8C953FC09B1}"/>
              </a:ext>
            </a:extLst>
          </p:cNvPr>
          <p:cNvSpPr/>
          <p:nvPr/>
        </p:nvSpPr>
        <p:spPr>
          <a:xfrm>
            <a:off x="5097932" y="3750061"/>
            <a:ext cx="1449658" cy="713678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771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C5519CA-ADBF-4840-884A-6C550037A9CB}"/>
              </a:ext>
            </a:extLst>
          </p:cNvPr>
          <p:cNvSpPr txBox="1"/>
          <p:nvPr/>
        </p:nvSpPr>
        <p:spPr>
          <a:xfrm>
            <a:off x="801718" y="788906"/>
            <a:ext cx="65803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17) Create group intersection mask</a:t>
            </a:r>
          </a:p>
          <a:p>
            <a:r>
              <a:rPr lang="en-US" dirty="0"/>
              <a:t>18) Create gray matter intersection mask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1D9029-5A04-D640-9901-6165549EE3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637" y="1876180"/>
            <a:ext cx="3327400" cy="37211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481F7C6-5186-1847-97FB-BF3A8EFCCC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9255" y="1876180"/>
            <a:ext cx="4447634" cy="354968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7E4EF20-0514-DB4A-B51E-B7DCF10F4E90}"/>
              </a:ext>
            </a:extLst>
          </p:cNvPr>
          <p:cNvSpPr txBox="1"/>
          <p:nvPr/>
        </p:nvSpPr>
        <p:spPr>
          <a:xfrm>
            <a:off x="4581111" y="3552064"/>
            <a:ext cx="358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8BBCFD-C210-D842-8734-B439FE062629}"/>
              </a:ext>
            </a:extLst>
          </p:cNvPr>
          <p:cNvSpPr txBox="1"/>
          <p:nvPr/>
        </p:nvSpPr>
        <p:spPr>
          <a:xfrm>
            <a:off x="9927038" y="3552064"/>
            <a:ext cx="358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536049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4AA0D94-01C2-7B43-843F-39291DA4BB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9607" y="1227502"/>
            <a:ext cx="9821035" cy="4663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50337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08ACC69-ABB6-584D-8DF7-340B7F8986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8068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3647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1B99966-C218-7242-8558-EFD374114F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0112" y="0"/>
            <a:ext cx="95317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15236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9BBF4FF-344C-914E-972C-64CA351D97D4}"/>
              </a:ext>
            </a:extLst>
          </p:cNvPr>
          <p:cNvSpPr txBox="1"/>
          <p:nvPr/>
        </p:nvSpPr>
        <p:spPr>
          <a:xfrm>
            <a:off x="801718" y="788906"/>
            <a:ext cx="65803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17) Create group intersection mask</a:t>
            </a:r>
          </a:p>
          <a:p>
            <a:r>
              <a:rPr lang="en-US" dirty="0"/>
              <a:t>18) Create gray matter intersection mask</a:t>
            </a:r>
          </a:p>
          <a:p>
            <a:r>
              <a:rPr lang="en-US" dirty="0"/>
              <a:t>19) Run ETAC</a:t>
            </a:r>
          </a:p>
          <a:p>
            <a:r>
              <a:rPr lang="en-US" dirty="0"/>
              <a:t>	for </a:t>
            </a:r>
            <a:r>
              <a:rPr lang="en-US" dirty="0" err="1"/>
              <a:t>AvsB</a:t>
            </a:r>
            <a:r>
              <a:rPr lang="en-US" dirty="0"/>
              <a:t> analyses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65D063-03B3-A94B-98F9-E4957B7BC4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0766" y="2095276"/>
            <a:ext cx="7368188" cy="418465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F29AEF7-90AA-0947-A50F-D64B35892F31}"/>
              </a:ext>
            </a:extLst>
          </p:cNvPr>
          <p:cNvSpPr/>
          <p:nvPr/>
        </p:nvSpPr>
        <p:spPr>
          <a:xfrm>
            <a:off x="6958203" y="6385968"/>
            <a:ext cx="485865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Cox, R. W. (2018). Equitable thresholding and clustering. </a:t>
            </a:r>
            <a:r>
              <a:rPr lang="en-US" sz="1200" i="1" dirty="0" err="1"/>
              <a:t>bioRxiv</a:t>
            </a:r>
            <a:r>
              <a:rPr lang="en-US" sz="1200" dirty="0"/>
              <a:t>, 295931.</a:t>
            </a:r>
          </a:p>
        </p:txBody>
      </p:sp>
    </p:spTree>
    <p:extLst>
      <p:ext uri="{BB962C8B-B14F-4D97-AF65-F5344CB8AC3E}">
        <p14:creationId xmlns:p14="http://schemas.microsoft.com/office/powerpoint/2010/main" val="2541849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2946BFC-F6D0-7A41-B0DC-C54367CE40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88"/>
          <a:stretch/>
        </p:blipFill>
        <p:spPr>
          <a:xfrm>
            <a:off x="1646115" y="1011115"/>
            <a:ext cx="7204988" cy="451045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8E17D18-BFE7-2D4D-9D55-19C57E4E4D6B}"/>
              </a:ext>
            </a:extLst>
          </p:cNvPr>
          <p:cNvSpPr/>
          <p:nvPr/>
        </p:nvSpPr>
        <p:spPr>
          <a:xfrm>
            <a:off x="6958203" y="6385968"/>
            <a:ext cx="485865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Cox, R. W. (2018). Equitable thresholding and clustering. </a:t>
            </a:r>
            <a:r>
              <a:rPr lang="en-US" sz="1200" i="1" dirty="0" err="1"/>
              <a:t>bioRxiv</a:t>
            </a:r>
            <a:r>
              <a:rPr lang="en-US" sz="1200" dirty="0"/>
              <a:t>, 295931.</a:t>
            </a:r>
          </a:p>
        </p:txBody>
      </p:sp>
    </p:spTree>
    <p:extLst>
      <p:ext uri="{BB962C8B-B14F-4D97-AF65-F5344CB8AC3E}">
        <p14:creationId xmlns:p14="http://schemas.microsoft.com/office/powerpoint/2010/main" val="769080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6FB6D75-9027-D34D-B714-32C141C48B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715" y="1502997"/>
            <a:ext cx="3886200" cy="30607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FC1D6AB-D105-E347-B433-4084EB600A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0775" y="4232519"/>
            <a:ext cx="1115017" cy="11747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12CA9A4-9255-2045-AF59-F3DB8F7C37B0}"/>
              </a:ext>
            </a:extLst>
          </p:cNvPr>
          <p:cNvSpPr txBox="1"/>
          <p:nvPr/>
        </p:nvSpPr>
        <p:spPr>
          <a:xfrm>
            <a:off x="1320464" y="1133665"/>
            <a:ext cx="18008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Contrast, no blur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50D8814-7A8B-CB42-B19D-A04BEF15E7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9092" y="1502997"/>
            <a:ext cx="3683000" cy="28321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B028FCC-4260-C648-A128-C5C7974655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6402" y="2389554"/>
            <a:ext cx="3644900" cy="28702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DDB4CCD-2B85-BE4B-BAD8-20A7232E90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87392" y="3343276"/>
            <a:ext cx="3378200" cy="29083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0220639-3FCA-4648-BBC8-AD03D425694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32292" y="4070594"/>
            <a:ext cx="1571187" cy="111686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1C7995B-AB17-3D4C-9FD9-52A2BACA1F3B}"/>
              </a:ext>
            </a:extLst>
          </p:cNvPr>
          <p:cNvSpPr txBox="1"/>
          <p:nvPr/>
        </p:nvSpPr>
        <p:spPr>
          <a:xfrm>
            <a:off x="5686989" y="1133665"/>
            <a:ext cx="2349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Contrast, for each blur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368CB5F-0FF7-2A41-AB82-A51FB34C5BBF}"/>
              </a:ext>
            </a:extLst>
          </p:cNvPr>
          <p:cNvSpPr txBox="1"/>
          <p:nvPr/>
        </p:nvSpPr>
        <p:spPr>
          <a:xfrm>
            <a:off x="451560" y="4563697"/>
            <a:ext cx="2615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T1_ETAC_Decon_A-B+tlrc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892A9C1-860F-3D4A-BCA1-CD1E1A53C233}"/>
              </a:ext>
            </a:extLst>
          </p:cNvPr>
          <p:cNvSpPr txBox="1"/>
          <p:nvPr/>
        </p:nvSpPr>
        <p:spPr>
          <a:xfrm>
            <a:off x="6553841" y="6251576"/>
            <a:ext cx="3196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T1_ETAC_Decon_A-B.B4.0.nii</a:t>
            </a:r>
          </a:p>
        </p:txBody>
      </p:sp>
    </p:spTree>
    <p:extLst>
      <p:ext uri="{BB962C8B-B14F-4D97-AF65-F5344CB8AC3E}">
        <p14:creationId xmlns:p14="http://schemas.microsoft.com/office/powerpoint/2010/main" val="2499491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E73B610-48CF-6045-B647-16AEE1B4D3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7300" y="1589455"/>
            <a:ext cx="3568700" cy="2895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BC40AB7-C084-0C48-80F6-88B150B498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4136" y="4657021"/>
            <a:ext cx="4102100" cy="1879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B52F93B-9866-FE4D-9F56-9FD9012523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089" y="1589455"/>
            <a:ext cx="3759200" cy="28829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397283D-E0B6-F34B-ACA1-417D2FAA49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72028" y="4176347"/>
            <a:ext cx="1546169" cy="172231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9AAEE1E-B7D0-7045-BD89-2A8E7DF8E927}"/>
              </a:ext>
            </a:extLst>
          </p:cNvPr>
          <p:cNvSpPr txBox="1"/>
          <p:nvPr/>
        </p:nvSpPr>
        <p:spPr>
          <a:xfrm>
            <a:off x="369199" y="1133665"/>
            <a:ext cx="3506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Contrast, brick per blur &amp; p-value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6F9A5B-A6C7-584B-8F00-97D341D734AC}"/>
              </a:ext>
            </a:extLst>
          </p:cNvPr>
          <p:cNvSpPr txBox="1"/>
          <p:nvPr/>
        </p:nvSpPr>
        <p:spPr>
          <a:xfrm>
            <a:off x="369198" y="4472355"/>
            <a:ext cx="3506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</a:t>
            </a:r>
            <a:r>
              <a:rPr lang="en-US" dirty="0" err="1"/>
              <a:t>ETACmaskAll.global</a:t>
            </a:r>
            <a:r>
              <a:rPr lang="en-US" dirty="0"/>
              <a:t>.*</a:t>
            </a:r>
            <a:r>
              <a:rPr lang="en-US" dirty="0" err="1"/>
              <a:t>nii.gz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9E91150-2155-CB49-BB1B-F59DF214F403}"/>
              </a:ext>
            </a:extLst>
          </p:cNvPr>
          <p:cNvSpPr txBox="1"/>
          <p:nvPr/>
        </p:nvSpPr>
        <p:spPr>
          <a:xfrm>
            <a:off x="5017300" y="955824"/>
            <a:ext cx="35065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Contrast, all output collapsing across blur and p-value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A40DFF6-3EB2-564F-ABB2-507D00E96DBE}"/>
              </a:ext>
            </a:extLst>
          </p:cNvPr>
          <p:cNvSpPr txBox="1"/>
          <p:nvPr/>
        </p:nvSpPr>
        <p:spPr>
          <a:xfrm>
            <a:off x="4991318" y="4567117"/>
            <a:ext cx="3506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</a:t>
            </a:r>
            <a:r>
              <a:rPr lang="en-US" dirty="0" err="1"/>
              <a:t>ETACmask.global</a:t>
            </a:r>
            <a:r>
              <a:rPr lang="en-US" dirty="0"/>
              <a:t>.*</a:t>
            </a:r>
            <a:r>
              <a:rPr lang="en-US" dirty="0" err="1"/>
              <a:t>nii.gz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9726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91B7AB0-4A2D-6F48-B697-94BACA7CDE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9840" y="2361736"/>
            <a:ext cx="3759200" cy="28829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FE84752-DE31-D842-A720-3BBD10CFD6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5779" y="4948628"/>
            <a:ext cx="1546169" cy="172231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551E44E-B0EA-5A43-AA9D-775A63C722E9}"/>
              </a:ext>
            </a:extLst>
          </p:cNvPr>
          <p:cNvSpPr txBox="1"/>
          <p:nvPr/>
        </p:nvSpPr>
        <p:spPr>
          <a:xfrm>
            <a:off x="1822950" y="1905946"/>
            <a:ext cx="3506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Contrast, brick per blur &amp; p-value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B56D05-FEE9-3A42-BD9A-65705463BC51}"/>
              </a:ext>
            </a:extLst>
          </p:cNvPr>
          <p:cNvSpPr txBox="1"/>
          <p:nvPr/>
        </p:nvSpPr>
        <p:spPr>
          <a:xfrm>
            <a:off x="1822949" y="5244636"/>
            <a:ext cx="3506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</a:t>
            </a:r>
            <a:r>
              <a:rPr lang="en-US" dirty="0" err="1"/>
              <a:t>ETACmaskAll.global</a:t>
            </a:r>
            <a:r>
              <a:rPr lang="en-US" dirty="0"/>
              <a:t>.*</a:t>
            </a:r>
            <a:r>
              <a:rPr lang="en-US" dirty="0" err="1"/>
              <a:t>nii.gz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9DFA8D-14B8-EE4F-997E-0F7A4931F0F1}"/>
              </a:ext>
            </a:extLst>
          </p:cNvPr>
          <p:cNvSpPr txBox="1"/>
          <p:nvPr/>
        </p:nvSpPr>
        <p:spPr>
          <a:xfrm>
            <a:off x="801718" y="305329"/>
            <a:ext cx="658038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17) Create group intersection mask</a:t>
            </a:r>
          </a:p>
          <a:p>
            <a:r>
              <a:rPr lang="en-US" dirty="0"/>
              <a:t>18) Create gray matter intersection mask</a:t>
            </a:r>
          </a:p>
          <a:p>
            <a:r>
              <a:rPr lang="en-US" dirty="0"/>
              <a:t>19) Run ETAC</a:t>
            </a:r>
          </a:p>
          <a:p>
            <a:r>
              <a:rPr lang="en-US" dirty="0"/>
              <a:t>20) Extract individual cluster masks</a:t>
            </a:r>
          </a:p>
          <a:p>
            <a:r>
              <a:rPr lang="en-US" dirty="0"/>
              <a:t>	called </a:t>
            </a:r>
            <a:r>
              <a:rPr lang="en-US" dirty="0" err="1"/>
              <a:t>etac_indiv</a:t>
            </a:r>
            <a:endParaRPr lang="en-US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F5E42B4-FC06-DD4B-9F4E-DF1062AE4B46}"/>
              </a:ext>
            </a:extLst>
          </p:cNvPr>
          <p:cNvCxnSpPr>
            <a:cxnSpLocks/>
          </p:cNvCxnSpPr>
          <p:nvPr/>
        </p:nvCxnSpPr>
        <p:spPr>
          <a:xfrm flipV="1">
            <a:off x="6078504" y="3299094"/>
            <a:ext cx="1148128" cy="1704841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84BE73C-C4C4-AC4F-8288-998E5E2594CE}"/>
              </a:ext>
            </a:extLst>
          </p:cNvPr>
          <p:cNvSpPr txBox="1"/>
          <p:nvPr/>
        </p:nvSpPr>
        <p:spPr>
          <a:xfrm>
            <a:off x="7226632" y="2708694"/>
            <a:ext cx="35065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set of clusters for each blur, p-value combination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7D0C13D-1410-924A-A7DD-66E69763EB47}"/>
              </a:ext>
            </a:extLst>
          </p:cNvPr>
          <p:cNvSpPr txBox="1"/>
          <p:nvPr/>
        </p:nvSpPr>
        <p:spPr>
          <a:xfrm>
            <a:off x="7226631" y="4784809"/>
            <a:ext cx="3735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Collapse across p-values for each blur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8E4A529-D2C1-7E4F-B716-68B9DF0E693B}"/>
              </a:ext>
            </a:extLst>
          </p:cNvPr>
          <p:cNvCxnSpPr>
            <a:cxnSpLocks/>
          </p:cNvCxnSpPr>
          <p:nvPr/>
        </p:nvCxnSpPr>
        <p:spPr>
          <a:xfrm>
            <a:off x="8640192" y="3299094"/>
            <a:ext cx="0" cy="1485715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581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9" grpId="0"/>
      <p:bldP spid="12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B48E6C-0007-8348-B418-37E8C4C89D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7422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33757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485EFA1-A55B-224A-9096-BF39BE54A4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47630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59671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927577B-33BC-6540-A0EF-4F225BE0AC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9848"/>
            <a:ext cx="11366500" cy="547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0986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25799A9-24F4-5447-B16C-0BC50EEAAC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18474"/>
            <a:ext cx="12192000" cy="5621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96624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A25D60E-9886-3948-BF5D-6C5305D7C352}"/>
              </a:ext>
            </a:extLst>
          </p:cNvPr>
          <p:cNvSpPr txBox="1"/>
          <p:nvPr/>
        </p:nvSpPr>
        <p:spPr>
          <a:xfrm>
            <a:off x="946684" y="874041"/>
            <a:ext cx="65803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Alternatively, conduct MVM for non </a:t>
            </a:r>
            <a:r>
              <a:rPr lang="en-US" dirty="0" err="1"/>
              <a:t>AvsB</a:t>
            </a:r>
            <a:r>
              <a:rPr lang="en-US" dirty="0"/>
              <a:t> analyses</a:t>
            </a:r>
          </a:p>
        </p:txBody>
      </p:sp>
    </p:spTree>
    <p:extLst>
      <p:ext uri="{BB962C8B-B14F-4D97-AF65-F5344CB8AC3E}">
        <p14:creationId xmlns:p14="http://schemas.microsoft.com/office/powerpoint/2010/main" val="19037270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F9E614B-D165-E746-92A6-B6B23E9DEE39}"/>
              </a:ext>
            </a:extLst>
          </p:cNvPr>
          <p:cNvSpPr txBox="1"/>
          <p:nvPr/>
        </p:nvSpPr>
        <p:spPr>
          <a:xfrm>
            <a:off x="1387444" y="953869"/>
            <a:ext cx="18307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Task_step1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6CBC0E-36B4-CB4D-8603-0F5E04FEB337}"/>
              </a:ext>
            </a:extLst>
          </p:cNvPr>
          <p:cNvSpPr txBox="1"/>
          <p:nvPr/>
        </p:nvSpPr>
        <p:spPr>
          <a:xfrm>
            <a:off x="1802423" y="1688124"/>
            <a:ext cx="7913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General pre-processing of functional data</a:t>
            </a:r>
          </a:p>
        </p:txBody>
      </p:sp>
    </p:spTree>
    <p:extLst>
      <p:ext uri="{BB962C8B-B14F-4D97-AF65-F5344CB8AC3E}">
        <p14:creationId xmlns:p14="http://schemas.microsoft.com/office/powerpoint/2010/main" val="48155176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38475EB-7AE3-594F-B526-205BA660BAA5}"/>
              </a:ext>
            </a:extLst>
          </p:cNvPr>
          <p:cNvSpPr txBox="1"/>
          <p:nvPr/>
        </p:nvSpPr>
        <p:spPr>
          <a:xfrm>
            <a:off x="801718" y="305329"/>
            <a:ext cx="65803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21) Blur stats and residuals, simulate noise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6BED10-D372-3A4A-97F8-7B4849CAB4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5774" y="1475136"/>
            <a:ext cx="8524431" cy="310685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E717F5D-3452-4746-9A75-FFE00B60F139}"/>
              </a:ext>
            </a:extLst>
          </p:cNvPr>
          <p:cNvSpPr/>
          <p:nvPr/>
        </p:nvSpPr>
        <p:spPr>
          <a:xfrm>
            <a:off x="5434361" y="538246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/>
              <a:t>Shah, S. I., Smith, M., Swaminathan, D., Parker, I., Ullah, G., &amp; </a:t>
            </a:r>
            <a:r>
              <a:rPr lang="en-US" sz="1200" dirty="0" err="1"/>
              <a:t>Demuro</a:t>
            </a:r>
            <a:r>
              <a:rPr lang="en-US" sz="1200" dirty="0"/>
              <a:t>, A. (2018). </a:t>
            </a:r>
            <a:r>
              <a:rPr lang="en-US" sz="1200" dirty="0" err="1"/>
              <a:t>CellSpecks</a:t>
            </a:r>
            <a:r>
              <a:rPr lang="en-US" sz="1200" dirty="0"/>
              <a:t>: A Software for Automated Detection and Analysis of Calcium Channels in Live Cells. </a:t>
            </a:r>
            <a:r>
              <a:rPr lang="en-US" sz="1200" i="1" dirty="0"/>
              <a:t>Biophysical journal</a:t>
            </a:r>
            <a:r>
              <a:rPr lang="en-US" sz="1200" dirty="0"/>
              <a:t>, </a:t>
            </a:r>
            <a:r>
              <a:rPr lang="en-US" sz="1200" i="1" dirty="0"/>
              <a:t>115</a:t>
            </a:r>
            <a:r>
              <a:rPr lang="en-US" sz="1200" dirty="0"/>
              <a:t>(11), 2141-2151.</a:t>
            </a:r>
          </a:p>
        </p:txBody>
      </p:sp>
    </p:spTree>
    <p:extLst>
      <p:ext uri="{BB962C8B-B14F-4D97-AF65-F5344CB8AC3E}">
        <p14:creationId xmlns:p14="http://schemas.microsoft.com/office/powerpoint/2010/main" val="392477121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61CA637-0DE2-DA4E-A8C4-3E24470D61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054" y="963257"/>
            <a:ext cx="5357091" cy="499918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57BC517-71D0-F949-A7EA-B33C5B6BC0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1662" y="951712"/>
            <a:ext cx="5380182" cy="5010727"/>
          </a:xfrm>
          <a:prstGeom prst="rect">
            <a:avLst/>
          </a:prstGeom>
        </p:spPr>
      </p:pic>
      <p:sp>
        <p:nvSpPr>
          <p:cNvPr id="6" name="Right Arrow 5">
            <a:extLst>
              <a:ext uri="{FF2B5EF4-FFF2-40B4-BE49-F238E27FC236}">
                <a16:creationId xmlns:a16="http://schemas.microsoft.com/office/drawing/2014/main" id="{1B28A9EC-C7F5-9449-9457-88A3CBF28B8A}"/>
              </a:ext>
            </a:extLst>
          </p:cNvPr>
          <p:cNvSpPr/>
          <p:nvPr/>
        </p:nvSpPr>
        <p:spPr>
          <a:xfrm>
            <a:off x="5064479" y="2743397"/>
            <a:ext cx="1449658" cy="713678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32193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124F7FC-9FE1-B04E-902F-5545B6E31E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259" y="1629317"/>
            <a:ext cx="2588196" cy="38905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3CF1DD-E940-7749-878D-D6390C51B8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0755" y="1729213"/>
            <a:ext cx="5688310" cy="3690743"/>
          </a:xfrm>
          <a:prstGeom prst="rect">
            <a:avLst/>
          </a:prstGeom>
        </p:spPr>
      </p:pic>
      <p:sp>
        <p:nvSpPr>
          <p:cNvPr id="6" name="Right Arrow 5">
            <a:extLst>
              <a:ext uri="{FF2B5EF4-FFF2-40B4-BE49-F238E27FC236}">
                <a16:creationId xmlns:a16="http://schemas.microsoft.com/office/drawing/2014/main" id="{54C40BB8-D444-5E4A-80C2-39C8D2AA080D}"/>
              </a:ext>
            </a:extLst>
          </p:cNvPr>
          <p:cNvSpPr/>
          <p:nvPr/>
        </p:nvSpPr>
        <p:spPr>
          <a:xfrm>
            <a:off x="3299458" y="3217745"/>
            <a:ext cx="2621839" cy="713678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E58443-2999-9F47-85B4-575F07857041}"/>
              </a:ext>
            </a:extLst>
          </p:cNvPr>
          <p:cNvSpPr txBox="1"/>
          <p:nvPr/>
        </p:nvSpPr>
        <p:spPr>
          <a:xfrm>
            <a:off x="813915" y="1130520"/>
            <a:ext cx="2192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Parameter estimates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59D0E0-96A7-6E42-B23F-01DC95C57ACF}"/>
              </a:ext>
            </a:extLst>
          </p:cNvPr>
          <p:cNvSpPr txBox="1"/>
          <p:nvPr/>
        </p:nvSpPr>
        <p:spPr>
          <a:xfrm>
            <a:off x="6999125" y="1216619"/>
            <a:ext cx="2192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Threshold criteria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003C5F-2373-BE4E-BE41-BB32317A9F64}"/>
              </a:ext>
            </a:extLst>
          </p:cNvPr>
          <p:cNvSpPr txBox="1"/>
          <p:nvPr/>
        </p:nvSpPr>
        <p:spPr>
          <a:xfrm>
            <a:off x="3803142" y="2848413"/>
            <a:ext cx="2192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Simulations</a:t>
            </a:r>
          </a:p>
        </p:txBody>
      </p:sp>
    </p:spTree>
    <p:extLst>
      <p:ext uri="{BB962C8B-B14F-4D97-AF65-F5344CB8AC3E}">
        <p14:creationId xmlns:p14="http://schemas.microsoft.com/office/powerpoint/2010/main" val="359450763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F5320D0-122D-1D43-94EB-8F7721C88C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82456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05361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FC294BD-3AB9-F741-81BC-AD02685581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1356"/>
            <a:ext cx="9854764" cy="34793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9A5B815-F2C5-B042-9C33-071CA55085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067097"/>
            <a:ext cx="8808940" cy="2289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28741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mage result for anova">
            <a:hlinkClick r:id="rId2"/>
            <a:extLst>
              <a:ext uri="{FF2B5EF4-FFF2-40B4-BE49-F238E27FC236}">
                <a16:creationId xmlns:a16="http://schemas.microsoft.com/office/drawing/2014/main" id="{FBAF1B52-BAEE-4E4E-9E59-7CB7B4700C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031" y="1605157"/>
            <a:ext cx="6223550" cy="2265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1A543C9-33F3-1948-90CB-BCA9F06EC280}"/>
              </a:ext>
            </a:extLst>
          </p:cNvPr>
          <p:cNvSpPr txBox="1"/>
          <p:nvPr/>
        </p:nvSpPr>
        <p:spPr>
          <a:xfrm>
            <a:off x="801718" y="305329"/>
            <a:ext cx="65803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21) Blur stats and residuals, simulate noise</a:t>
            </a:r>
          </a:p>
          <a:p>
            <a:r>
              <a:rPr lang="en-US" dirty="0"/>
              <a:t>22) Write, Run ANOVA script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47C9FB-36BB-0342-86E1-A789437844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5117" y="543158"/>
            <a:ext cx="5740400" cy="5905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E9248FE-323D-DF40-B964-BA27047EE3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4215" y="4705070"/>
            <a:ext cx="1813332" cy="1743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689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FA1A43-310F-2C4B-9E3E-0D0F0455DB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6174"/>
            <a:ext cx="12192000" cy="5185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26146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3B7C024-DC24-DA4A-A9AC-7C9B638EB4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984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69042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7A05BAF-D518-2140-AD81-386C058410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4061"/>
            <a:ext cx="65659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3372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185B65D-255B-BD4C-8E4D-CBFA3BB3A2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03324"/>
            <a:ext cx="12192000" cy="2051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6400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0B90FC7-A8F6-2444-83AA-FCA7CFBD7B6A}"/>
              </a:ext>
            </a:extLst>
          </p:cNvPr>
          <p:cNvSpPr txBox="1"/>
          <p:nvPr/>
        </p:nvSpPr>
        <p:spPr>
          <a:xfrm>
            <a:off x="984739" y="597877"/>
            <a:ext cx="79130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1) DICOMs to NIfTI</a:t>
            </a:r>
          </a:p>
          <a:p>
            <a:r>
              <a:rPr lang="en-US" dirty="0"/>
              <a:t>2) Determine T2*w proportion of outliers, create censor</a:t>
            </a:r>
          </a:p>
          <a:p>
            <a:r>
              <a:rPr lang="en-US" dirty="0"/>
              <a:t>	and figure out the run that contains the best volume</a:t>
            </a:r>
          </a:p>
        </p:txBody>
      </p:sp>
      <p:pic>
        <p:nvPicPr>
          <p:cNvPr id="3" name="sub-1295_task-stt_run-7_bold">
            <a:hlinkClick r:id="" action="ppaction://media"/>
            <a:extLst>
              <a:ext uri="{FF2B5EF4-FFF2-40B4-BE49-F238E27FC236}">
                <a16:creationId xmlns:a16="http://schemas.microsoft.com/office/drawing/2014/main" id="{74014721-645E-4343-B447-6D5BF5C581A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88183" y="1951140"/>
            <a:ext cx="4628202" cy="46282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896BC5E-2913-B642-8729-0E53BBD0FA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63211" y="1951140"/>
            <a:ext cx="5892041" cy="4224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44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29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BF6B7FB-F213-3447-812F-31F5BCA34A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19922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8634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515</TotalTime>
  <Words>1366</Words>
  <Application>Microsoft Macintosh PowerPoint</Application>
  <PresentationFormat>Widescreen</PresentationFormat>
  <Paragraphs>217</Paragraphs>
  <Slides>68</Slides>
  <Notes>22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7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Nathan Muncy</dc:creator>
  <cp:lastModifiedBy>Annelise Toolson</cp:lastModifiedBy>
  <cp:revision>137</cp:revision>
  <dcterms:created xsi:type="dcterms:W3CDTF">2019-01-29T22:30:23Z</dcterms:created>
  <dcterms:modified xsi:type="dcterms:W3CDTF">2019-02-01T20:57:29Z</dcterms:modified>
</cp:coreProperties>
</file>